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57"/>
  </p:notesMasterIdLst>
  <p:sldIdLst>
    <p:sldId id="3276" r:id="rId4"/>
    <p:sldId id="3282" r:id="rId5"/>
    <p:sldId id="301" r:id="rId6"/>
    <p:sldId id="3279" r:id="rId7"/>
    <p:sldId id="3285" r:id="rId8"/>
    <p:sldId id="3286" r:id="rId9"/>
    <p:sldId id="275" r:id="rId10"/>
    <p:sldId id="257" r:id="rId11"/>
    <p:sldId id="358" r:id="rId12"/>
    <p:sldId id="3287" r:id="rId13"/>
    <p:sldId id="3289" r:id="rId14"/>
    <p:sldId id="3288" r:id="rId15"/>
    <p:sldId id="369" r:id="rId16"/>
    <p:sldId id="3331" r:id="rId17"/>
    <p:sldId id="297" r:id="rId18"/>
    <p:sldId id="3291" r:id="rId19"/>
    <p:sldId id="283" r:id="rId20"/>
    <p:sldId id="3293" r:id="rId21"/>
    <p:sldId id="3297" r:id="rId22"/>
    <p:sldId id="341" r:id="rId23"/>
    <p:sldId id="3305" r:id="rId24"/>
    <p:sldId id="3298" r:id="rId25"/>
    <p:sldId id="3299" r:id="rId26"/>
    <p:sldId id="3300" r:id="rId27"/>
    <p:sldId id="3307" r:id="rId28"/>
    <p:sldId id="3337" r:id="rId29"/>
    <p:sldId id="340" r:id="rId30"/>
    <p:sldId id="3281" r:id="rId31"/>
    <p:sldId id="3308" r:id="rId32"/>
    <p:sldId id="3310" r:id="rId33"/>
    <p:sldId id="3311" r:id="rId34"/>
    <p:sldId id="3332" r:id="rId35"/>
    <p:sldId id="3316" r:id="rId36"/>
    <p:sldId id="344" r:id="rId37"/>
    <p:sldId id="3313" r:id="rId38"/>
    <p:sldId id="3312" r:id="rId39"/>
    <p:sldId id="359" r:id="rId40"/>
    <p:sldId id="360" r:id="rId41"/>
    <p:sldId id="3314" r:id="rId42"/>
    <p:sldId id="3318" r:id="rId43"/>
    <p:sldId id="3319" r:id="rId44"/>
    <p:sldId id="3330" r:id="rId45"/>
    <p:sldId id="346" r:id="rId46"/>
    <p:sldId id="3325" r:id="rId47"/>
    <p:sldId id="3323" r:id="rId48"/>
    <p:sldId id="365" r:id="rId49"/>
    <p:sldId id="353" r:id="rId50"/>
    <p:sldId id="3322" r:id="rId51"/>
    <p:sldId id="351" r:id="rId52"/>
    <p:sldId id="3321" r:id="rId53"/>
    <p:sldId id="3333" r:id="rId54"/>
    <p:sldId id="3335" r:id="rId55"/>
    <p:sldId id="333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75440"/>
  </p:normalViewPr>
  <p:slideViewPr>
    <p:cSldViewPr snapToGrid="0">
      <p:cViewPr>
        <p:scale>
          <a:sx n="83" d="100"/>
          <a:sy n="83" d="100"/>
        </p:scale>
        <p:origin x="14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AA02D-294D-E34A-B03E-A1DDE4413843}" type="doc">
      <dgm:prSet loTypeId="urn:microsoft.com/office/officeart/2005/8/layout/process1" loCatId="" qsTypeId="urn:microsoft.com/office/officeart/2005/8/quickstyle/simple1" qsCatId="simple" csTypeId="urn:microsoft.com/office/officeart/2005/8/colors/accent1_2" csCatId="accent1" phldr="1"/>
      <dgm:spPr/>
    </dgm:pt>
    <dgm:pt modelId="{141F7610-0A36-FF42-A0A3-45E534D97B71}">
      <dgm:prSet phldrT="[Text]"/>
      <dgm:spPr/>
      <dgm:t>
        <a:bodyPr/>
        <a:lstStyle/>
        <a:p>
          <a:r>
            <a:rPr lang="en-US" dirty="0"/>
            <a:t>Determining exposure to tropical cyclones</a:t>
          </a:r>
        </a:p>
      </dgm:t>
    </dgm:pt>
    <dgm:pt modelId="{CCF89EF4-8D02-9A4F-9AC0-05C1397CC913}" type="parTrans" cxnId="{A79C18FE-8387-AC4C-9CF7-057D32F79B97}">
      <dgm:prSet/>
      <dgm:spPr/>
      <dgm:t>
        <a:bodyPr/>
        <a:lstStyle/>
        <a:p>
          <a:endParaRPr lang="en-US"/>
        </a:p>
      </dgm:t>
    </dgm:pt>
    <dgm:pt modelId="{377CA735-152D-AC4F-B591-1FBF1B21B77F}" type="sibTrans" cxnId="{A79C18FE-8387-AC4C-9CF7-057D32F79B97}">
      <dgm:prSet/>
      <dgm:spPr/>
      <dgm:t>
        <a:bodyPr/>
        <a:lstStyle/>
        <a:p>
          <a:endParaRPr lang="en-US"/>
        </a:p>
      </dgm:t>
    </dgm:pt>
    <dgm:pt modelId="{76F6DA38-7E9A-9C4A-A82D-C65CFCDCBDD4}">
      <dgm:prSet phldrT="[Text]"/>
      <dgm:spPr/>
      <dgm:t>
        <a:bodyPr/>
        <a:lstStyle/>
        <a:p>
          <a:r>
            <a:rPr lang="en-US" dirty="0"/>
            <a:t>Measuring association between exposure and risk to health</a:t>
          </a:r>
        </a:p>
      </dgm:t>
    </dgm:pt>
    <dgm:pt modelId="{E5DAF02F-09C3-E442-90E3-2023A7AAB1A6}" type="parTrans" cxnId="{BCB875FF-BEC1-9B42-A379-F84C1DD50003}">
      <dgm:prSet/>
      <dgm:spPr/>
      <dgm:t>
        <a:bodyPr/>
        <a:lstStyle/>
        <a:p>
          <a:endParaRPr lang="en-US"/>
        </a:p>
      </dgm:t>
    </dgm:pt>
    <dgm:pt modelId="{567FC1D9-8CB4-204A-BF1A-1D5F969BEE43}" type="sibTrans" cxnId="{BCB875FF-BEC1-9B42-A379-F84C1DD50003}">
      <dgm:prSet/>
      <dgm:spPr/>
      <dgm:t>
        <a:bodyPr/>
        <a:lstStyle/>
        <a:p>
          <a:endParaRPr lang="en-US"/>
        </a:p>
      </dgm:t>
    </dgm:pt>
    <dgm:pt modelId="{0B49834B-D65C-084E-AB94-F827F57909B2}" type="pres">
      <dgm:prSet presAssocID="{9C2AA02D-294D-E34A-B03E-A1DDE4413843}" presName="Name0" presStyleCnt="0">
        <dgm:presLayoutVars>
          <dgm:dir/>
          <dgm:resizeHandles val="exact"/>
        </dgm:presLayoutVars>
      </dgm:prSet>
      <dgm:spPr/>
    </dgm:pt>
    <dgm:pt modelId="{A4606091-E2F7-4B45-A6FC-BFA41F7AACD5}" type="pres">
      <dgm:prSet presAssocID="{141F7610-0A36-FF42-A0A3-45E534D97B71}" presName="node" presStyleLbl="node1" presStyleIdx="0" presStyleCnt="2" custLinFactY="17061" custLinFactNeighborX="-117" custLinFactNeighborY="100000">
        <dgm:presLayoutVars>
          <dgm:bulletEnabled val="1"/>
        </dgm:presLayoutVars>
      </dgm:prSet>
      <dgm:spPr/>
    </dgm:pt>
    <dgm:pt modelId="{48754E1A-8208-DC48-BFA0-48C746B2C723}" type="pres">
      <dgm:prSet presAssocID="{377CA735-152D-AC4F-B591-1FBF1B21B77F}" presName="sibTrans" presStyleLbl="sibTrans2D1" presStyleIdx="0" presStyleCnt="1"/>
      <dgm:spPr/>
    </dgm:pt>
    <dgm:pt modelId="{5D532D11-2C92-2245-86AC-166B5583CA42}" type="pres">
      <dgm:prSet presAssocID="{377CA735-152D-AC4F-B591-1FBF1B21B77F}" presName="connectorText" presStyleLbl="sibTrans2D1" presStyleIdx="0" presStyleCnt="1"/>
      <dgm:spPr/>
    </dgm:pt>
    <dgm:pt modelId="{245D7B17-BFA4-3E4D-BFC9-933A1A726D7B}" type="pres">
      <dgm:prSet presAssocID="{76F6DA38-7E9A-9C4A-A82D-C65CFCDCBDD4}" presName="node" presStyleLbl="node1" presStyleIdx="1" presStyleCnt="2">
        <dgm:presLayoutVars>
          <dgm:bulletEnabled val="1"/>
        </dgm:presLayoutVars>
      </dgm:prSet>
      <dgm:spPr/>
    </dgm:pt>
  </dgm:ptLst>
  <dgm:cxnLst>
    <dgm:cxn modelId="{BBA72050-1841-D344-910F-1DE718EEA682}" type="presOf" srcId="{9C2AA02D-294D-E34A-B03E-A1DDE4413843}" destId="{0B49834B-D65C-084E-AB94-F827F57909B2}" srcOrd="0" destOrd="0" presId="urn:microsoft.com/office/officeart/2005/8/layout/process1"/>
    <dgm:cxn modelId="{E5E5B475-FAFF-8640-8F22-7AB034F55214}" type="presOf" srcId="{377CA735-152D-AC4F-B591-1FBF1B21B77F}" destId="{5D532D11-2C92-2245-86AC-166B5583CA42}" srcOrd="1" destOrd="0" presId="urn:microsoft.com/office/officeart/2005/8/layout/process1"/>
    <dgm:cxn modelId="{172CDCA9-6DC4-5A4C-8587-5CBD6B18FB9D}" type="presOf" srcId="{377CA735-152D-AC4F-B591-1FBF1B21B77F}" destId="{48754E1A-8208-DC48-BFA0-48C746B2C723}" srcOrd="0" destOrd="0" presId="urn:microsoft.com/office/officeart/2005/8/layout/process1"/>
    <dgm:cxn modelId="{8C2D4FCA-2FAA-2F4E-85E5-6B854D25BA65}" type="presOf" srcId="{76F6DA38-7E9A-9C4A-A82D-C65CFCDCBDD4}" destId="{245D7B17-BFA4-3E4D-BFC9-933A1A726D7B}" srcOrd="0" destOrd="0" presId="urn:microsoft.com/office/officeart/2005/8/layout/process1"/>
    <dgm:cxn modelId="{5AB969F6-AA44-5149-BAFF-53AE92D9920B}" type="presOf" srcId="{141F7610-0A36-FF42-A0A3-45E534D97B71}" destId="{A4606091-E2F7-4B45-A6FC-BFA41F7AACD5}" srcOrd="0" destOrd="0" presId="urn:microsoft.com/office/officeart/2005/8/layout/process1"/>
    <dgm:cxn modelId="{A79C18FE-8387-AC4C-9CF7-057D32F79B97}" srcId="{9C2AA02D-294D-E34A-B03E-A1DDE4413843}" destId="{141F7610-0A36-FF42-A0A3-45E534D97B71}" srcOrd="0" destOrd="0" parTransId="{CCF89EF4-8D02-9A4F-9AC0-05C1397CC913}" sibTransId="{377CA735-152D-AC4F-B591-1FBF1B21B77F}"/>
    <dgm:cxn modelId="{BCB875FF-BEC1-9B42-A379-F84C1DD50003}" srcId="{9C2AA02D-294D-E34A-B03E-A1DDE4413843}" destId="{76F6DA38-7E9A-9C4A-A82D-C65CFCDCBDD4}" srcOrd="1" destOrd="0" parTransId="{E5DAF02F-09C3-E442-90E3-2023A7AAB1A6}" sibTransId="{567FC1D9-8CB4-204A-BF1A-1D5F969BEE43}"/>
    <dgm:cxn modelId="{A3E8784D-D35F-CF4B-9503-FD6576A263BD}" type="presParOf" srcId="{0B49834B-D65C-084E-AB94-F827F57909B2}" destId="{A4606091-E2F7-4B45-A6FC-BFA41F7AACD5}" srcOrd="0" destOrd="0" presId="urn:microsoft.com/office/officeart/2005/8/layout/process1"/>
    <dgm:cxn modelId="{5304ACC5-654D-5B4C-943A-1BDA0D863071}" type="presParOf" srcId="{0B49834B-D65C-084E-AB94-F827F57909B2}" destId="{48754E1A-8208-DC48-BFA0-48C746B2C723}" srcOrd="1" destOrd="0" presId="urn:microsoft.com/office/officeart/2005/8/layout/process1"/>
    <dgm:cxn modelId="{99AD10A9-49CA-9A44-88B8-37E1290F24AB}" type="presParOf" srcId="{48754E1A-8208-DC48-BFA0-48C746B2C723}" destId="{5D532D11-2C92-2245-86AC-166B5583CA42}" srcOrd="0" destOrd="0" presId="urn:microsoft.com/office/officeart/2005/8/layout/process1"/>
    <dgm:cxn modelId="{48384315-46BD-244E-8C12-AC07EAD31B43}" type="presParOf" srcId="{0B49834B-D65C-084E-AB94-F827F57909B2}" destId="{245D7B17-BFA4-3E4D-BFC9-933A1A726D7B}"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2AA02D-294D-E34A-B03E-A1DDE4413843}" type="doc">
      <dgm:prSet loTypeId="urn:microsoft.com/office/officeart/2005/8/layout/process1" loCatId="" qsTypeId="urn:microsoft.com/office/officeart/2005/8/quickstyle/simple1" qsCatId="simple" csTypeId="urn:microsoft.com/office/officeart/2005/8/colors/accent1_2" csCatId="accent1" phldr="1"/>
      <dgm:spPr/>
    </dgm:pt>
    <dgm:pt modelId="{141F7610-0A36-FF42-A0A3-45E534D97B71}">
      <dgm:prSet phldrT="[Text]"/>
      <dgm:spPr/>
      <dgm:t>
        <a:bodyPr/>
        <a:lstStyle/>
        <a:p>
          <a:r>
            <a:rPr lang="en-US" dirty="0"/>
            <a:t>Determining exposure to tropical cyclones</a:t>
          </a:r>
        </a:p>
      </dgm:t>
    </dgm:pt>
    <dgm:pt modelId="{CCF89EF4-8D02-9A4F-9AC0-05C1397CC913}" type="parTrans" cxnId="{A79C18FE-8387-AC4C-9CF7-057D32F79B97}">
      <dgm:prSet/>
      <dgm:spPr/>
      <dgm:t>
        <a:bodyPr/>
        <a:lstStyle/>
        <a:p>
          <a:endParaRPr lang="en-US"/>
        </a:p>
      </dgm:t>
    </dgm:pt>
    <dgm:pt modelId="{377CA735-152D-AC4F-B591-1FBF1B21B77F}" type="sibTrans" cxnId="{A79C18FE-8387-AC4C-9CF7-057D32F79B97}">
      <dgm:prSet/>
      <dgm:spPr/>
      <dgm:t>
        <a:bodyPr/>
        <a:lstStyle/>
        <a:p>
          <a:endParaRPr lang="en-US"/>
        </a:p>
      </dgm:t>
    </dgm:pt>
    <dgm:pt modelId="{76F6DA38-7E9A-9C4A-A82D-C65CFCDCBDD4}">
      <dgm:prSet phldrT="[Text]"/>
      <dgm:spPr/>
      <dgm:t>
        <a:bodyPr/>
        <a:lstStyle/>
        <a:p>
          <a:r>
            <a:rPr lang="en-US" dirty="0"/>
            <a:t>Measuring association between exposure and risk to health</a:t>
          </a:r>
        </a:p>
      </dgm:t>
    </dgm:pt>
    <dgm:pt modelId="{E5DAF02F-09C3-E442-90E3-2023A7AAB1A6}" type="parTrans" cxnId="{BCB875FF-BEC1-9B42-A379-F84C1DD50003}">
      <dgm:prSet/>
      <dgm:spPr/>
      <dgm:t>
        <a:bodyPr/>
        <a:lstStyle/>
        <a:p>
          <a:endParaRPr lang="en-US"/>
        </a:p>
      </dgm:t>
    </dgm:pt>
    <dgm:pt modelId="{567FC1D9-8CB4-204A-BF1A-1D5F969BEE43}" type="sibTrans" cxnId="{BCB875FF-BEC1-9B42-A379-F84C1DD50003}">
      <dgm:prSet/>
      <dgm:spPr/>
      <dgm:t>
        <a:bodyPr/>
        <a:lstStyle/>
        <a:p>
          <a:endParaRPr lang="en-US"/>
        </a:p>
      </dgm:t>
    </dgm:pt>
    <dgm:pt modelId="{0B49834B-D65C-084E-AB94-F827F57909B2}" type="pres">
      <dgm:prSet presAssocID="{9C2AA02D-294D-E34A-B03E-A1DDE4413843}" presName="Name0" presStyleCnt="0">
        <dgm:presLayoutVars>
          <dgm:dir/>
          <dgm:resizeHandles val="exact"/>
        </dgm:presLayoutVars>
      </dgm:prSet>
      <dgm:spPr/>
    </dgm:pt>
    <dgm:pt modelId="{A4606091-E2F7-4B45-A6FC-BFA41F7AACD5}" type="pres">
      <dgm:prSet presAssocID="{141F7610-0A36-FF42-A0A3-45E534D97B71}" presName="node" presStyleLbl="node1" presStyleIdx="0" presStyleCnt="2">
        <dgm:presLayoutVars>
          <dgm:bulletEnabled val="1"/>
        </dgm:presLayoutVars>
      </dgm:prSet>
      <dgm:spPr/>
    </dgm:pt>
    <dgm:pt modelId="{48754E1A-8208-DC48-BFA0-48C746B2C723}" type="pres">
      <dgm:prSet presAssocID="{377CA735-152D-AC4F-B591-1FBF1B21B77F}" presName="sibTrans" presStyleLbl="sibTrans2D1" presStyleIdx="0" presStyleCnt="1"/>
      <dgm:spPr/>
    </dgm:pt>
    <dgm:pt modelId="{5D532D11-2C92-2245-86AC-166B5583CA42}" type="pres">
      <dgm:prSet presAssocID="{377CA735-152D-AC4F-B591-1FBF1B21B77F}" presName="connectorText" presStyleLbl="sibTrans2D1" presStyleIdx="0" presStyleCnt="1"/>
      <dgm:spPr/>
    </dgm:pt>
    <dgm:pt modelId="{245D7B17-BFA4-3E4D-BFC9-933A1A726D7B}" type="pres">
      <dgm:prSet presAssocID="{76F6DA38-7E9A-9C4A-A82D-C65CFCDCBDD4}" presName="node" presStyleLbl="node1" presStyleIdx="1" presStyleCnt="2">
        <dgm:presLayoutVars>
          <dgm:bulletEnabled val="1"/>
        </dgm:presLayoutVars>
      </dgm:prSet>
      <dgm:spPr/>
    </dgm:pt>
  </dgm:ptLst>
  <dgm:cxnLst>
    <dgm:cxn modelId="{BBA72050-1841-D344-910F-1DE718EEA682}" type="presOf" srcId="{9C2AA02D-294D-E34A-B03E-A1DDE4413843}" destId="{0B49834B-D65C-084E-AB94-F827F57909B2}" srcOrd="0" destOrd="0" presId="urn:microsoft.com/office/officeart/2005/8/layout/process1"/>
    <dgm:cxn modelId="{E5E5B475-FAFF-8640-8F22-7AB034F55214}" type="presOf" srcId="{377CA735-152D-AC4F-B591-1FBF1B21B77F}" destId="{5D532D11-2C92-2245-86AC-166B5583CA42}" srcOrd="1" destOrd="0" presId="urn:microsoft.com/office/officeart/2005/8/layout/process1"/>
    <dgm:cxn modelId="{172CDCA9-6DC4-5A4C-8587-5CBD6B18FB9D}" type="presOf" srcId="{377CA735-152D-AC4F-B591-1FBF1B21B77F}" destId="{48754E1A-8208-DC48-BFA0-48C746B2C723}" srcOrd="0" destOrd="0" presId="urn:microsoft.com/office/officeart/2005/8/layout/process1"/>
    <dgm:cxn modelId="{8C2D4FCA-2FAA-2F4E-85E5-6B854D25BA65}" type="presOf" srcId="{76F6DA38-7E9A-9C4A-A82D-C65CFCDCBDD4}" destId="{245D7B17-BFA4-3E4D-BFC9-933A1A726D7B}" srcOrd="0" destOrd="0" presId="urn:microsoft.com/office/officeart/2005/8/layout/process1"/>
    <dgm:cxn modelId="{5AB969F6-AA44-5149-BAFF-53AE92D9920B}" type="presOf" srcId="{141F7610-0A36-FF42-A0A3-45E534D97B71}" destId="{A4606091-E2F7-4B45-A6FC-BFA41F7AACD5}" srcOrd="0" destOrd="0" presId="urn:microsoft.com/office/officeart/2005/8/layout/process1"/>
    <dgm:cxn modelId="{A79C18FE-8387-AC4C-9CF7-057D32F79B97}" srcId="{9C2AA02D-294D-E34A-B03E-A1DDE4413843}" destId="{141F7610-0A36-FF42-A0A3-45E534D97B71}" srcOrd="0" destOrd="0" parTransId="{CCF89EF4-8D02-9A4F-9AC0-05C1397CC913}" sibTransId="{377CA735-152D-AC4F-B591-1FBF1B21B77F}"/>
    <dgm:cxn modelId="{BCB875FF-BEC1-9B42-A379-F84C1DD50003}" srcId="{9C2AA02D-294D-E34A-B03E-A1DDE4413843}" destId="{76F6DA38-7E9A-9C4A-A82D-C65CFCDCBDD4}" srcOrd="1" destOrd="0" parTransId="{E5DAF02F-09C3-E442-90E3-2023A7AAB1A6}" sibTransId="{567FC1D9-8CB4-204A-BF1A-1D5F969BEE43}"/>
    <dgm:cxn modelId="{A3E8784D-D35F-CF4B-9503-FD6576A263BD}" type="presParOf" srcId="{0B49834B-D65C-084E-AB94-F827F57909B2}" destId="{A4606091-E2F7-4B45-A6FC-BFA41F7AACD5}" srcOrd="0" destOrd="0" presId="urn:microsoft.com/office/officeart/2005/8/layout/process1"/>
    <dgm:cxn modelId="{5304ACC5-654D-5B4C-943A-1BDA0D863071}" type="presParOf" srcId="{0B49834B-D65C-084E-AB94-F827F57909B2}" destId="{48754E1A-8208-DC48-BFA0-48C746B2C723}" srcOrd="1" destOrd="0" presId="urn:microsoft.com/office/officeart/2005/8/layout/process1"/>
    <dgm:cxn modelId="{99AD10A9-49CA-9A44-88B8-37E1290F24AB}" type="presParOf" srcId="{48754E1A-8208-DC48-BFA0-48C746B2C723}" destId="{5D532D11-2C92-2245-86AC-166B5583CA42}" srcOrd="0" destOrd="0" presId="urn:microsoft.com/office/officeart/2005/8/layout/process1"/>
    <dgm:cxn modelId="{48384315-46BD-244E-8C12-AC07EAD31B43}" type="presParOf" srcId="{0B49834B-D65C-084E-AB94-F827F57909B2}" destId="{245D7B17-BFA4-3E4D-BFC9-933A1A726D7B}"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06091-E2F7-4B45-A6FC-BFA41F7AACD5}">
      <dsp:nvSpPr>
        <dsp:cNvPr id="0" name=""/>
        <dsp:cNvSpPr/>
      </dsp:nvSpPr>
      <dsp:spPr>
        <a:xfrm>
          <a:off x="4" y="0"/>
          <a:ext cx="4379788" cy="23433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Determining exposure to tropical cyclones</a:t>
          </a:r>
        </a:p>
      </dsp:txBody>
      <dsp:txXfrm>
        <a:off x="68639" y="68635"/>
        <a:ext cx="4242518" cy="2206113"/>
      </dsp:txXfrm>
    </dsp:sp>
    <dsp:sp modelId="{48754E1A-8208-DC48-BFA0-48C746B2C723}">
      <dsp:nvSpPr>
        <dsp:cNvPr id="0" name=""/>
        <dsp:cNvSpPr/>
      </dsp:nvSpPr>
      <dsp:spPr>
        <a:xfrm>
          <a:off x="4818283" y="628598"/>
          <a:ext cx="929601" cy="10861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818283" y="845835"/>
        <a:ext cx="650721" cy="651713"/>
      </dsp:txXfrm>
    </dsp:sp>
    <dsp:sp modelId="{245D7B17-BFA4-3E4D-BFC9-933A1A726D7B}">
      <dsp:nvSpPr>
        <dsp:cNvPr id="0" name=""/>
        <dsp:cNvSpPr/>
      </dsp:nvSpPr>
      <dsp:spPr>
        <a:xfrm>
          <a:off x="6133757" y="0"/>
          <a:ext cx="4379788" cy="23433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Measuring association between exposure and risk to health</a:t>
          </a:r>
        </a:p>
      </dsp:txBody>
      <dsp:txXfrm>
        <a:off x="6202392" y="68635"/>
        <a:ext cx="4242518" cy="2206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06091-E2F7-4B45-A6FC-BFA41F7AACD5}">
      <dsp:nvSpPr>
        <dsp:cNvPr id="0" name=""/>
        <dsp:cNvSpPr/>
      </dsp:nvSpPr>
      <dsp:spPr>
        <a:xfrm>
          <a:off x="2053" y="0"/>
          <a:ext cx="4379788" cy="23433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Determining exposure to tropical cyclones</a:t>
          </a:r>
        </a:p>
      </dsp:txBody>
      <dsp:txXfrm>
        <a:off x="70688" y="68635"/>
        <a:ext cx="4242518" cy="2206113"/>
      </dsp:txXfrm>
    </dsp:sp>
    <dsp:sp modelId="{48754E1A-8208-DC48-BFA0-48C746B2C723}">
      <dsp:nvSpPr>
        <dsp:cNvPr id="0" name=""/>
        <dsp:cNvSpPr/>
      </dsp:nvSpPr>
      <dsp:spPr>
        <a:xfrm>
          <a:off x="4819821" y="628598"/>
          <a:ext cx="928515" cy="10861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819821" y="845835"/>
        <a:ext cx="649961" cy="651713"/>
      </dsp:txXfrm>
    </dsp:sp>
    <dsp:sp modelId="{245D7B17-BFA4-3E4D-BFC9-933A1A726D7B}">
      <dsp:nvSpPr>
        <dsp:cNvPr id="0" name=""/>
        <dsp:cNvSpPr/>
      </dsp:nvSpPr>
      <dsp:spPr>
        <a:xfrm>
          <a:off x="6133757" y="0"/>
          <a:ext cx="4379788" cy="23433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Measuring association between exposure and risk to health</a:t>
          </a:r>
        </a:p>
      </dsp:txBody>
      <dsp:txXfrm>
        <a:off x="6202392" y="68635"/>
        <a:ext cx="4242518" cy="22061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E8DD3-7798-1240-923C-8ECFFC6B3702}" type="datetimeFigureOut">
              <a:rPr lang="en-US" smtClean="0"/>
              <a:t>2/26/24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EE2B70-BFBA-8244-AE08-D8A7E9DE3D55}" type="slidenum">
              <a:rPr lang="en-US" smtClean="0"/>
              <a:t>‹#›</a:t>
            </a:fld>
            <a:endParaRPr lang="en-US"/>
          </a:p>
        </p:txBody>
      </p:sp>
    </p:spTree>
    <p:extLst>
      <p:ext uri="{BB962C8B-B14F-4D97-AF65-F5344CB8AC3E}">
        <p14:creationId xmlns:p14="http://schemas.microsoft.com/office/powerpoint/2010/main" val="3465764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 it was going a different direction after Cuba</a:t>
            </a:r>
          </a:p>
          <a:p>
            <a:r>
              <a:rPr lang="en-US" dirty="0"/>
              <a:t>Little / no warning</a:t>
            </a:r>
          </a:p>
          <a:p>
            <a:endParaRPr lang="en-US" dirty="0"/>
          </a:p>
        </p:txBody>
      </p:sp>
      <p:sp>
        <p:nvSpPr>
          <p:cNvPr id="4" name="Slide Number Placeholder 3"/>
          <p:cNvSpPr>
            <a:spLocks noGrp="1"/>
          </p:cNvSpPr>
          <p:nvPr>
            <p:ph type="sldNum" sz="quarter" idx="5"/>
          </p:nvPr>
        </p:nvSpPr>
        <p:spPr/>
        <p:txBody>
          <a:bodyPr/>
          <a:lstStyle/>
          <a:p>
            <a:fld id="{33EE2B70-BFBA-8244-AE08-D8A7E9DE3D55}" type="slidenum">
              <a:rPr lang="en-US" smtClean="0"/>
              <a:t>5</a:t>
            </a:fld>
            <a:endParaRPr lang="en-US"/>
          </a:p>
        </p:txBody>
      </p:sp>
    </p:spTree>
    <p:extLst>
      <p:ext uri="{BB962C8B-B14F-4D97-AF65-F5344CB8AC3E}">
        <p14:creationId xmlns:p14="http://schemas.microsoft.com/office/powerpoint/2010/main" val="3791962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EE2B70-BFBA-8244-AE08-D8A7E9DE3D55}" type="slidenum">
              <a:rPr lang="en-US" smtClean="0"/>
              <a:t>35</a:t>
            </a:fld>
            <a:endParaRPr lang="en-US"/>
          </a:p>
        </p:txBody>
      </p:sp>
    </p:spTree>
    <p:extLst>
      <p:ext uri="{BB962C8B-B14F-4D97-AF65-F5344CB8AC3E}">
        <p14:creationId xmlns:p14="http://schemas.microsoft.com/office/powerpoint/2010/main" val="3894020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Open Sans" panose="020B0606030504020204" pitchFamily="34" charset="0"/>
              </a:rPr>
              <a:t>Galveston's awful calamity - Gulf tidal wave, September 8th 1900</a:t>
            </a:r>
          </a:p>
          <a:p>
            <a:r>
              <a:rPr lang="en-US" b="0" i="1" dirty="0">
                <a:solidFill>
                  <a:srgbClr val="242424"/>
                </a:solidFill>
                <a:effectLst/>
                <a:latin typeface="Open Sans" panose="020B0606030504020204" pitchFamily="34" charset="0"/>
              </a:rPr>
              <a:t>Kurz &amp; Allison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b="0" i="0" dirty="0">
                <a:solidFill>
                  <a:srgbClr val="242424"/>
                </a:solidFill>
                <a:effectLst/>
                <a:latin typeface="Open Sans" panose="020B0606030504020204" pitchFamily="34" charset="0"/>
              </a:rPr>
              <a:t>Print shows the destruction caused by a hurricane and tidal wave to Galveston, Texas, wreckage to buildings, survivors, and the bodies of victims; also shows vignettes at the corners and across the bottom: Drays employed carrying the bodies to barges for burial in the Gulf (top left), 2650 dead bodies </a:t>
            </a:r>
            <a:r>
              <a:rPr lang="en-US" sz="1200" b="0" i="0" dirty="0" err="1">
                <a:solidFill>
                  <a:srgbClr val="242424"/>
                </a:solidFill>
                <a:effectLst/>
                <a:latin typeface="Open Sans" panose="020B0606030504020204" pitchFamily="34" charset="0"/>
              </a:rPr>
              <a:t>burried</a:t>
            </a:r>
            <a:r>
              <a:rPr lang="en-US" sz="1200" b="0" i="0" dirty="0">
                <a:solidFill>
                  <a:srgbClr val="242424"/>
                </a:solidFill>
                <a:effectLst/>
                <a:latin typeface="Open Sans" panose="020B0606030504020204" pitchFamily="34" charset="0"/>
              </a:rPr>
              <a:t> [sic] in the Gulf (top right), Bodies incinerated in lieu of burial (bottom right), Shooting ghouls, found despoiling the dead (bottom left), and at center, View of ruins, Avenue "L" west, Ruins of Sacred Heart Church, </a:t>
            </a:r>
            <a:r>
              <a:rPr lang="en-US" sz="1200" b="0" i="0" dirty="0" err="1">
                <a:solidFill>
                  <a:srgbClr val="242424"/>
                </a:solidFill>
                <a:effectLst/>
                <a:latin typeface="Open Sans" panose="020B0606030504020204" pitchFamily="34" charset="0"/>
              </a:rPr>
              <a:t>cor</a:t>
            </a:r>
            <a:r>
              <a:rPr lang="en-US" sz="1200" b="0" i="0" dirty="0">
                <a:solidFill>
                  <a:srgbClr val="242424"/>
                </a:solidFill>
                <a:effectLst/>
                <a:latin typeface="Open Sans" panose="020B0606030504020204" pitchFamily="34" charset="0"/>
              </a:rPr>
              <a:t> 13' &amp; Broadway, and First Baptist Church ruins, cor. 22' &amp; Winnie </a:t>
            </a:r>
            <a:r>
              <a:rPr lang="en-US" sz="1200" b="0" i="0" dirty="0" err="1">
                <a:solidFill>
                  <a:srgbClr val="242424"/>
                </a:solidFill>
                <a:effectLst/>
                <a:latin typeface="Open Sans" panose="020B0606030504020204" pitchFamily="34" charset="0"/>
              </a:rPr>
              <a:t>st’s</a:t>
            </a:r>
            <a:r>
              <a:rPr lang="en-US" sz="1200" b="0" i="0" dirty="0">
                <a:solidFill>
                  <a:srgbClr val="242424"/>
                </a:solidFill>
                <a:effectLst/>
                <a:latin typeface="Open Sans" panose="020B0606030504020204" pitchFamily="34" charset="0"/>
              </a:rPr>
              <a:t>.”</a:t>
            </a:r>
          </a:p>
          <a:p>
            <a:endParaRPr lang="en-US" dirty="0"/>
          </a:p>
        </p:txBody>
      </p:sp>
      <p:sp>
        <p:nvSpPr>
          <p:cNvPr id="4" name="Slide Number Placeholder 3"/>
          <p:cNvSpPr>
            <a:spLocks noGrp="1"/>
          </p:cNvSpPr>
          <p:nvPr>
            <p:ph type="sldNum" sz="quarter" idx="5"/>
          </p:nvPr>
        </p:nvSpPr>
        <p:spPr/>
        <p:txBody>
          <a:bodyPr/>
          <a:lstStyle/>
          <a:p>
            <a:fld id="{33EE2B70-BFBA-8244-AE08-D8A7E9DE3D55}" type="slidenum">
              <a:rPr lang="en-US" smtClean="0"/>
              <a:t>6</a:t>
            </a:fld>
            <a:endParaRPr lang="en-US"/>
          </a:p>
        </p:txBody>
      </p:sp>
    </p:spTree>
    <p:extLst>
      <p:ext uri="{BB962C8B-B14F-4D97-AF65-F5344CB8AC3E}">
        <p14:creationId xmlns:p14="http://schemas.microsoft.com/office/powerpoint/2010/main" val="1234248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Storm surge of 8 to 12 ft, highest point about 9 ft</a:t>
            </a:r>
          </a:p>
          <a:p>
            <a:endParaRPr lang="en-US" dirty="0"/>
          </a:p>
        </p:txBody>
      </p:sp>
      <p:sp>
        <p:nvSpPr>
          <p:cNvPr id="4" name="Slide Number Placeholder 3"/>
          <p:cNvSpPr>
            <a:spLocks noGrp="1"/>
          </p:cNvSpPr>
          <p:nvPr>
            <p:ph type="sldNum" sz="quarter" idx="5"/>
          </p:nvPr>
        </p:nvSpPr>
        <p:spPr/>
        <p:txBody>
          <a:bodyPr/>
          <a:lstStyle/>
          <a:p>
            <a:fld id="{33EE2B70-BFBA-8244-AE08-D8A7E9DE3D55}" type="slidenum">
              <a:rPr lang="en-US" smtClean="0"/>
              <a:t>7</a:t>
            </a:fld>
            <a:endParaRPr lang="en-US"/>
          </a:p>
        </p:txBody>
      </p:sp>
    </p:spTree>
    <p:extLst>
      <p:ext uri="{BB962C8B-B14F-4D97-AF65-F5344CB8AC3E}">
        <p14:creationId xmlns:p14="http://schemas.microsoft.com/office/powerpoint/2010/main" val="213919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Deadliest natural disaster in US history: 6,000 to 12,000 deaths</a:t>
            </a:r>
          </a:p>
          <a:p>
            <a:r>
              <a:rPr lang="en-US" dirty="0"/>
              <a:t>Galveston’s total population at the time: &lt; 38,000</a:t>
            </a:r>
          </a:p>
          <a:p>
            <a:endParaRPr lang="en-US" dirty="0"/>
          </a:p>
        </p:txBody>
      </p:sp>
      <p:sp>
        <p:nvSpPr>
          <p:cNvPr id="4" name="Slide Number Placeholder 3"/>
          <p:cNvSpPr>
            <a:spLocks noGrp="1"/>
          </p:cNvSpPr>
          <p:nvPr>
            <p:ph type="sldNum" sz="quarter" idx="5"/>
          </p:nvPr>
        </p:nvSpPr>
        <p:spPr/>
        <p:txBody>
          <a:bodyPr/>
          <a:lstStyle/>
          <a:p>
            <a:fld id="{33EE2B70-BFBA-8244-AE08-D8A7E9DE3D55}" type="slidenum">
              <a:rPr lang="en-US" smtClean="0"/>
              <a:t>9</a:t>
            </a:fld>
            <a:endParaRPr lang="en-US"/>
          </a:p>
        </p:txBody>
      </p:sp>
    </p:spTree>
    <p:extLst>
      <p:ext uri="{BB962C8B-B14F-4D97-AF65-F5344CB8AC3E}">
        <p14:creationId xmlns:p14="http://schemas.microsoft.com/office/powerpoint/2010/main" val="1858416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Regularly since 1940s</a:t>
            </a:r>
          </a:p>
          <a:p>
            <a:endParaRPr lang="en-US" dirty="0"/>
          </a:p>
        </p:txBody>
      </p:sp>
      <p:sp>
        <p:nvSpPr>
          <p:cNvPr id="4" name="Slide Number Placeholder 3"/>
          <p:cNvSpPr>
            <a:spLocks noGrp="1"/>
          </p:cNvSpPr>
          <p:nvPr>
            <p:ph type="sldNum" sz="quarter" idx="5"/>
          </p:nvPr>
        </p:nvSpPr>
        <p:spPr/>
        <p:txBody>
          <a:bodyPr/>
          <a:lstStyle/>
          <a:p>
            <a:fld id="{33EE2B70-BFBA-8244-AE08-D8A7E9DE3D55}" type="slidenum">
              <a:rPr lang="en-US" smtClean="0"/>
              <a:t>12</a:t>
            </a:fld>
            <a:endParaRPr lang="en-US"/>
          </a:p>
        </p:txBody>
      </p:sp>
    </p:spTree>
    <p:extLst>
      <p:ext uri="{BB962C8B-B14F-4D97-AF65-F5344CB8AC3E}">
        <p14:creationId xmlns:p14="http://schemas.microsoft.com/office/powerpoint/2010/main" val="937135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Season with 21 named storms</a:t>
            </a:r>
          </a:p>
          <a:p>
            <a:r>
              <a:rPr lang="en-US" dirty="0"/>
              <a:t>First satellite, 1961</a:t>
            </a:r>
          </a:p>
          <a:p>
            <a:r>
              <a:rPr lang="en-US" dirty="0"/>
              <a:t>Radar fence along Gulf and Atlantic coasts by 1960</a:t>
            </a:r>
          </a:p>
          <a:p>
            <a:endParaRPr lang="en-US" dirty="0"/>
          </a:p>
          <a:p>
            <a:endParaRPr lang="en-US" dirty="0"/>
          </a:p>
        </p:txBody>
      </p:sp>
      <p:sp>
        <p:nvSpPr>
          <p:cNvPr id="4" name="Slide Number Placeholder 3"/>
          <p:cNvSpPr>
            <a:spLocks noGrp="1"/>
          </p:cNvSpPr>
          <p:nvPr>
            <p:ph type="sldNum" sz="quarter" idx="5"/>
          </p:nvPr>
        </p:nvSpPr>
        <p:spPr/>
        <p:txBody>
          <a:bodyPr/>
          <a:lstStyle/>
          <a:p>
            <a:fld id="{33EE2B70-BFBA-8244-AE08-D8A7E9DE3D55}" type="slidenum">
              <a:rPr lang="en-US" smtClean="0"/>
              <a:t>13</a:t>
            </a:fld>
            <a:endParaRPr lang="en-US"/>
          </a:p>
        </p:txBody>
      </p:sp>
    </p:spTree>
    <p:extLst>
      <p:ext uri="{BB962C8B-B14F-4D97-AF65-F5344CB8AC3E}">
        <p14:creationId xmlns:p14="http://schemas.microsoft.com/office/powerpoint/2010/main" val="29564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Oxygen" panose="02000503000000000000" pitchFamily="2" charset="77"/>
              </a:rPr>
              <a:t>In 1898 the Weather Bureau established a hurricane warning network in the Caribbean.  Experiments in wireless telegraphy (radio) were started in January 1900, initially under the direction of Canadian inventor Reginald Fessenden. Beginning in 1905, wireless weather reports from ships at sea were received. </a:t>
            </a:r>
          </a:p>
          <a:p>
            <a:r>
              <a:rPr lang="en-US" dirty="0">
                <a:latin typeface="Oxygen" panose="02000503000000000000" pitchFamily="2" charset="77"/>
              </a:rPr>
              <a:t>…</a:t>
            </a:r>
          </a:p>
          <a:p>
            <a:r>
              <a:rPr lang="en-US" b="0" i="0" dirty="0">
                <a:effectLst/>
                <a:latin typeface="Oxygen" panose="02000503000000000000" pitchFamily="2" charset="77"/>
              </a:rPr>
              <a:t>In general, forecasts were telegraphed out within 2 or 3 hours of the observations having been made.  In 1901, three day forecasts were begun for the North Atlantic. </a:t>
            </a:r>
          </a:p>
          <a:p>
            <a:endParaRPr lang="en-US" dirty="0">
              <a:latin typeface="Oxygen" panose="02000503000000000000" pitchFamily="2" charset="77"/>
            </a:endParaRPr>
          </a:p>
          <a:p>
            <a:r>
              <a:rPr lang="en-US" dirty="0"/>
              <a:t>https://</a:t>
            </a:r>
            <a:r>
              <a:rPr lang="en-US" dirty="0" err="1"/>
              <a:t>www.analogweather.com</a:t>
            </a:r>
            <a:r>
              <a:rPr lang="en-US" dirty="0"/>
              <a:t>/--us-</a:t>
            </a:r>
            <a:r>
              <a:rPr lang="en-US" dirty="0" err="1"/>
              <a:t>nws</a:t>
            </a:r>
            <a:r>
              <a:rPr lang="en-US" dirty="0"/>
              <a:t>-</a:t>
            </a:r>
            <a:r>
              <a:rPr lang="en-US" dirty="0" err="1"/>
              <a:t>history.html</a:t>
            </a:r>
            <a:endParaRPr lang="en-US" dirty="0"/>
          </a:p>
          <a:p>
            <a:endParaRPr lang="en-US" dirty="0"/>
          </a:p>
        </p:txBody>
      </p:sp>
      <p:sp>
        <p:nvSpPr>
          <p:cNvPr id="4" name="Slide Number Placeholder 3"/>
          <p:cNvSpPr>
            <a:spLocks noGrp="1"/>
          </p:cNvSpPr>
          <p:nvPr>
            <p:ph type="sldNum" sz="quarter" idx="5"/>
          </p:nvPr>
        </p:nvSpPr>
        <p:spPr/>
        <p:txBody>
          <a:bodyPr/>
          <a:lstStyle/>
          <a:p>
            <a:fld id="{33EE2B70-BFBA-8244-AE08-D8A7E9DE3D55}" type="slidenum">
              <a:rPr lang="en-US" smtClean="0"/>
              <a:t>14</a:t>
            </a:fld>
            <a:endParaRPr lang="en-US"/>
          </a:p>
        </p:txBody>
      </p:sp>
    </p:spTree>
    <p:extLst>
      <p:ext uri="{BB962C8B-B14F-4D97-AF65-F5344CB8AC3E}">
        <p14:creationId xmlns:p14="http://schemas.microsoft.com/office/powerpoint/2010/main" val="4089368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Mathematician, Los Alamos, Bell Labs, 3</a:t>
            </a:r>
            <a:r>
              <a:rPr lang="en-US" baseline="30000" dirty="0"/>
              <a:t>rd</a:t>
            </a:r>
            <a:r>
              <a:rPr lang="en-US" dirty="0"/>
              <a:t> Turing Award recipient</a:t>
            </a:r>
          </a:p>
          <a:p>
            <a:r>
              <a:rPr lang="en-US" dirty="0"/>
              <a:t>Hamming code, hamming difference</a:t>
            </a:r>
          </a:p>
          <a:p>
            <a:r>
              <a:rPr lang="en-US" dirty="0"/>
              <a:t>“You and Your Research”</a:t>
            </a:r>
          </a:p>
          <a:p>
            <a:r>
              <a:rPr lang="en-US" b="0" i="0" dirty="0" err="1">
                <a:solidFill>
                  <a:srgbClr val="111111"/>
                </a:solidFill>
                <a:effectLst/>
                <a:latin typeface="minion-pro"/>
              </a:rPr>
              <a:t>Bellcore</a:t>
            </a:r>
            <a:r>
              <a:rPr lang="en-US" b="0" i="0" dirty="0">
                <a:solidFill>
                  <a:srgbClr val="111111"/>
                </a:solidFill>
                <a:effectLst/>
                <a:latin typeface="minion-pro"/>
              </a:rPr>
              <a:t>, 7 March, 1986</a:t>
            </a:r>
            <a:endParaRPr lang="en-US" dirty="0"/>
          </a:p>
          <a:p>
            <a:endParaRPr lang="en-US" dirty="0"/>
          </a:p>
        </p:txBody>
      </p:sp>
      <p:sp>
        <p:nvSpPr>
          <p:cNvPr id="4" name="Slide Number Placeholder 3"/>
          <p:cNvSpPr>
            <a:spLocks noGrp="1"/>
          </p:cNvSpPr>
          <p:nvPr>
            <p:ph type="sldNum" sz="quarter" idx="5"/>
          </p:nvPr>
        </p:nvSpPr>
        <p:spPr/>
        <p:txBody>
          <a:bodyPr/>
          <a:lstStyle/>
          <a:p>
            <a:fld id="{33EE2B70-BFBA-8244-AE08-D8A7E9DE3D55}" type="slidenum">
              <a:rPr lang="en-US" smtClean="0"/>
              <a:t>21</a:t>
            </a:fld>
            <a:endParaRPr lang="en-US"/>
          </a:p>
        </p:txBody>
      </p:sp>
    </p:spTree>
    <p:extLst>
      <p:ext uri="{BB962C8B-B14F-4D97-AF65-F5344CB8AC3E}">
        <p14:creationId xmlns:p14="http://schemas.microsoft.com/office/powerpoint/2010/main" val="753059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Iterating</a:t>
            </a:r>
          </a:p>
          <a:p>
            <a:r>
              <a:rPr lang="en-US" dirty="0"/>
              <a:t>Simple pipeline to start (one city, one storm)</a:t>
            </a:r>
          </a:p>
          <a:p>
            <a:r>
              <a:rPr lang="en-US" dirty="0"/>
              <a:t>Let’s everyone “see” a first version of ”the thing”</a:t>
            </a:r>
          </a:p>
          <a:p>
            <a:r>
              <a:rPr lang="en-US" dirty="0"/>
              <a:t>Identify and address issues (from all disciplines) early</a:t>
            </a:r>
          </a:p>
          <a:p>
            <a:r>
              <a:rPr lang="en-US" dirty="0"/>
              <a:t>Allows teams to work in parallel</a:t>
            </a:r>
          </a:p>
          <a:p>
            <a:r>
              <a:rPr lang="en-US" dirty="0"/>
              <a:t>Idea that a prototype should be almost early enough to be embarrassed by it: Others are more likely to give good advice on something that doesn’t seem polished</a:t>
            </a:r>
          </a:p>
          <a:p>
            <a:r>
              <a:rPr lang="en-US" dirty="0"/>
              <a:t>Markdown documents: Easy to add to and re-run, allows you to create an early simpler version and develop it into something larger </a:t>
            </a:r>
          </a:p>
          <a:p>
            <a:endParaRPr lang="en-US" dirty="0"/>
          </a:p>
        </p:txBody>
      </p:sp>
      <p:sp>
        <p:nvSpPr>
          <p:cNvPr id="4" name="Slide Number Placeholder 3"/>
          <p:cNvSpPr>
            <a:spLocks noGrp="1"/>
          </p:cNvSpPr>
          <p:nvPr>
            <p:ph type="sldNum" sz="quarter" idx="5"/>
          </p:nvPr>
        </p:nvSpPr>
        <p:spPr/>
        <p:txBody>
          <a:bodyPr/>
          <a:lstStyle/>
          <a:p>
            <a:fld id="{33EE2B70-BFBA-8244-AE08-D8A7E9DE3D55}" type="slidenum">
              <a:rPr lang="en-US" smtClean="0"/>
              <a:t>28</a:t>
            </a:fld>
            <a:endParaRPr lang="en-US"/>
          </a:p>
        </p:txBody>
      </p:sp>
    </p:spTree>
    <p:extLst>
      <p:ext uri="{BB962C8B-B14F-4D97-AF65-F5344CB8AC3E}">
        <p14:creationId xmlns:p14="http://schemas.microsoft.com/office/powerpoint/2010/main" val="353810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64C5-6809-ABA9-8B18-7953E2D06C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5B70F-DBEA-0995-CA1D-188C81F11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7EA0E8-CA57-F7AD-BB91-053E7794B972}"/>
              </a:ext>
            </a:extLst>
          </p:cNvPr>
          <p:cNvSpPr>
            <a:spLocks noGrp="1"/>
          </p:cNvSpPr>
          <p:nvPr>
            <p:ph type="dt" sz="half" idx="10"/>
          </p:nvPr>
        </p:nvSpPr>
        <p:spPr/>
        <p:txBody>
          <a:bodyPr/>
          <a:lstStyle/>
          <a:p>
            <a:fld id="{7A5187A8-CB25-8A4F-AB50-40212DD5FA81}" type="datetimeFigureOut">
              <a:rPr lang="en-US" smtClean="0"/>
              <a:t>2/26/24</a:t>
            </a:fld>
            <a:endParaRPr lang="en-US"/>
          </a:p>
        </p:txBody>
      </p:sp>
      <p:sp>
        <p:nvSpPr>
          <p:cNvPr id="5" name="Footer Placeholder 4">
            <a:extLst>
              <a:ext uri="{FF2B5EF4-FFF2-40B4-BE49-F238E27FC236}">
                <a16:creationId xmlns:a16="http://schemas.microsoft.com/office/drawing/2014/main" id="{DACDD2A1-45E2-0EE7-DF3F-29297C0FE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FFA5D-7373-DA86-265F-C6FCE249725B}"/>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2305259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028E-980B-4BFD-22BF-8D19895BF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C9B1B4-172D-72FB-DE77-101EC5D0DD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2D2EE-A299-E276-E3FF-7F4F3490FAC2}"/>
              </a:ext>
            </a:extLst>
          </p:cNvPr>
          <p:cNvSpPr>
            <a:spLocks noGrp="1"/>
          </p:cNvSpPr>
          <p:nvPr>
            <p:ph type="dt" sz="half" idx="10"/>
          </p:nvPr>
        </p:nvSpPr>
        <p:spPr/>
        <p:txBody>
          <a:bodyPr/>
          <a:lstStyle/>
          <a:p>
            <a:fld id="{7A5187A8-CB25-8A4F-AB50-40212DD5FA81}" type="datetimeFigureOut">
              <a:rPr lang="en-US" smtClean="0"/>
              <a:t>2/26/24</a:t>
            </a:fld>
            <a:endParaRPr lang="en-US"/>
          </a:p>
        </p:txBody>
      </p:sp>
      <p:sp>
        <p:nvSpPr>
          <p:cNvPr id="5" name="Footer Placeholder 4">
            <a:extLst>
              <a:ext uri="{FF2B5EF4-FFF2-40B4-BE49-F238E27FC236}">
                <a16:creationId xmlns:a16="http://schemas.microsoft.com/office/drawing/2014/main" id="{5B5967C1-E1DC-2BCE-667C-2BEED7E6B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EE63A-3C78-067F-0932-46A94B942456}"/>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4214593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984E4-74D2-825D-FF10-12A8BF3FFB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47A4C1-F2F2-E8D7-0814-05217A474F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1F25D-0C5B-DC0B-7C01-0DAEEB579A21}"/>
              </a:ext>
            </a:extLst>
          </p:cNvPr>
          <p:cNvSpPr>
            <a:spLocks noGrp="1"/>
          </p:cNvSpPr>
          <p:nvPr>
            <p:ph type="dt" sz="half" idx="10"/>
          </p:nvPr>
        </p:nvSpPr>
        <p:spPr/>
        <p:txBody>
          <a:bodyPr/>
          <a:lstStyle/>
          <a:p>
            <a:fld id="{7A5187A8-CB25-8A4F-AB50-40212DD5FA81}" type="datetimeFigureOut">
              <a:rPr lang="en-US" smtClean="0"/>
              <a:t>2/26/24</a:t>
            </a:fld>
            <a:endParaRPr lang="en-US"/>
          </a:p>
        </p:txBody>
      </p:sp>
      <p:sp>
        <p:nvSpPr>
          <p:cNvPr id="5" name="Footer Placeholder 4">
            <a:extLst>
              <a:ext uri="{FF2B5EF4-FFF2-40B4-BE49-F238E27FC236}">
                <a16:creationId xmlns:a16="http://schemas.microsoft.com/office/drawing/2014/main" id="{FA7E087B-B43E-7D97-C6E9-94416BD4E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FD051-08E2-746B-48C8-55AEAD2F76F3}"/>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3725789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C with Shie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CDB109-2703-E004-DAD3-0A9F90171FA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5504" y="719138"/>
            <a:ext cx="4885771" cy="5605380"/>
          </a:xfrm>
          <a:prstGeom prst="rect">
            <a:avLst/>
          </a:prstGeom>
        </p:spPr>
      </p:pic>
      <p:sp>
        <p:nvSpPr>
          <p:cNvPr id="5" name="Rectangle 4">
            <a:extLst>
              <a:ext uri="{FF2B5EF4-FFF2-40B4-BE49-F238E27FC236}">
                <a16:creationId xmlns:a16="http://schemas.microsoft.com/office/drawing/2014/main" id="{4EC7E38D-B81D-FC40-15B1-DC990195C275}"/>
              </a:ext>
            </a:extLst>
          </p:cNvPr>
          <p:cNvSpPr/>
          <p:nvPr userDrawn="1"/>
        </p:nvSpPr>
        <p:spPr>
          <a:xfrm rot="10800000">
            <a:off x="-6" y="35999"/>
            <a:ext cx="12192001" cy="6839416"/>
          </a:xfrm>
          <a:prstGeom prst="rect">
            <a:avLst/>
          </a:prstGeom>
          <a:gradFill flip="none" rotWithShape="1">
            <a:gsLst>
              <a:gs pos="94000">
                <a:schemeClr val="accent3"/>
              </a:gs>
              <a:gs pos="0">
                <a:schemeClr val="accent1">
                  <a:alpha val="0"/>
                </a:schemeClr>
              </a:gs>
              <a:gs pos="71000">
                <a:srgbClr val="15417F"/>
              </a:gs>
              <a:gs pos="43000">
                <a:schemeClr val="accent1">
                  <a:alpha val="96549"/>
                </a:schemeClr>
              </a:gs>
              <a:gs pos="16000">
                <a:schemeClr val="accent1">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a:extLst>
              <a:ext uri="{FF2B5EF4-FFF2-40B4-BE49-F238E27FC236}">
                <a16:creationId xmlns:a16="http://schemas.microsoft.com/office/drawing/2014/main" id="{50E79776-6271-610E-408A-1979D992DFA4}"/>
              </a:ext>
            </a:extLst>
          </p:cNvPr>
          <p:cNvSpPr>
            <a:spLocks noGrp="1"/>
          </p:cNvSpPr>
          <p:nvPr>
            <p:ph type="ctrTitle" hasCustomPrompt="1"/>
          </p:nvPr>
        </p:nvSpPr>
        <p:spPr>
          <a:xfrm>
            <a:off x="720000" y="3160800"/>
            <a:ext cx="10733505" cy="1782000"/>
          </a:xfrm>
        </p:spPr>
        <p:txBody>
          <a:bodyPr anchor="t" anchorCtr="0">
            <a:noAutofit/>
          </a:bodyPr>
          <a:lstStyle>
            <a:lvl1pPr algn="l">
              <a:defRPr sz="4400">
                <a:solidFill>
                  <a:schemeClr val="bg1"/>
                </a:solidFill>
              </a:defRPr>
            </a:lvl1pPr>
          </a:lstStyle>
          <a:p>
            <a:r>
              <a:rPr lang="en-US" noProof="0" dirty="0"/>
              <a:t>Click to Add Title</a:t>
            </a:r>
          </a:p>
        </p:txBody>
      </p:sp>
      <p:sp>
        <p:nvSpPr>
          <p:cNvPr id="3" name="Subtitle 2">
            <a:extLst>
              <a:ext uri="{FF2B5EF4-FFF2-40B4-BE49-F238E27FC236}">
                <a16:creationId xmlns:a16="http://schemas.microsoft.com/office/drawing/2014/main" id="{FB5CFD3E-F412-8675-6657-903BBC4AEE99}"/>
              </a:ext>
            </a:extLst>
          </p:cNvPr>
          <p:cNvSpPr>
            <a:spLocks noGrp="1"/>
          </p:cNvSpPr>
          <p:nvPr>
            <p:ph type="subTitle" idx="1" hasCustomPrompt="1"/>
          </p:nvPr>
        </p:nvSpPr>
        <p:spPr>
          <a:xfrm>
            <a:off x="720000" y="2703600"/>
            <a:ext cx="10733504" cy="306000"/>
          </a:xfrm>
          <a:prstGeom prst="rect">
            <a:avLst/>
          </a:prstGeom>
        </p:spPr>
        <p:txBody>
          <a:bodyPr>
            <a:noAutofit/>
          </a:bodyPr>
          <a:lstStyle>
            <a:lvl1pPr marL="0" indent="0" algn="l">
              <a:spcBef>
                <a:spcPts val="0"/>
              </a:spcBef>
              <a:spcAft>
                <a:spcPts val="0"/>
              </a:spcAft>
              <a:buNone/>
              <a:defRPr sz="1400" b="1" cap="all" spc="200"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add subtitle</a:t>
            </a:r>
          </a:p>
        </p:txBody>
      </p:sp>
      <p:sp>
        <p:nvSpPr>
          <p:cNvPr id="7" name="Date Placeholder 6">
            <a:extLst>
              <a:ext uri="{FF2B5EF4-FFF2-40B4-BE49-F238E27FC236}">
                <a16:creationId xmlns:a16="http://schemas.microsoft.com/office/drawing/2014/main" id="{D27BC2F6-5F98-FD07-6484-736D32FD3C4A}"/>
              </a:ext>
            </a:extLst>
          </p:cNvPr>
          <p:cNvSpPr>
            <a:spLocks noGrp="1"/>
          </p:cNvSpPr>
          <p:nvPr>
            <p:ph type="dt" sz="half" idx="10"/>
          </p:nvPr>
        </p:nvSpPr>
        <p:spPr>
          <a:xfrm>
            <a:off x="720000" y="6008400"/>
            <a:ext cx="5195025" cy="180000"/>
          </a:xfrm>
        </p:spPr>
        <p:txBody>
          <a:bodyPr/>
          <a:lstStyle>
            <a:lvl1pPr>
              <a:defRPr sz="1000">
                <a:solidFill>
                  <a:schemeClr val="bg1"/>
                </a:solidFill>
              </a:defRPr>
            </a:lvl1pPr>
          </a:lstStyle>
          <a:p>
            <a:fld id="{E2CC118F-359D-41E9-9CB4-D8DD9189A332}" type="datetime4">
              <a:rPr lang="en-US" smtClean="0"/>
              <a:t>February 26, 2024</a:t>
            </a:fld>
            <a:endParaRPr lang="en-US" dirty="0"/>
          </a:p>
        </p:txBody>
      </p:sp>
      <p:sp>
        <p:nvSpPr>
          <p:cNvPr id="9" name="Guides" hidden="1">
            <a:extLst>
              <a:ext uri="{FF2B5EF4-FFF2-40B4-BE49-F238E27FC236}">
                <a16:creationId xmlns:a16="http://schemas.microsoft.com/office/drawing/2014/main" id="{0C60A4DE-3004-2078-21A1-A22A8232DCD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10" name="Line top Placeholder 20">
            <a:extLst>
              <a:ext uri="{FF2B5EF4-FFF2-40B4-BE49-F238E27FC236}">
                <a16:creationId xmlns:a16="http://schemas.microsoft.com/office/drawing/2014/main" id="{429036CE-F069-70FC-AB80-D514C7A6E51B}"/>
              </a:ext>
            </a:extLst>
          </p:cNvPr>
          <p:cNvSpPr>
            <a:spLocks noGrp="1"/>
          </p:cNvSpPr>
          <p:nvPr>
            <p:ph type="body" sz="quarter" idx="24" hasCustomPrompt="1"/>
          </p:nvPr>
        </p:nvSpPr>
        <p:spPr>
          <a:xfrm>
            <a:off x="0" y="0"/>
            <a:ext cx="12193200" cy="36000"/>
          </a:xfrm>
          <a:prstGeom prst="rect">
            <a:avLst/>
          </a:prstGeo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12" name="Text Placeholder 11">
            <a:extLst>
              <a:ext uri="{FF2B5EF4-FFF2-40B4-BE49-F238E27FC236}">
                <a16:creationId xmlns:a16="http://schemas.microsoft.com/office/drawing/2014/main" id="{E4F62758-C109-9421-029F-4D65AB2D2D65}"/>
              </a:ext>
            </a:extLst>
          </p:cNvPr>
          <p:cNvSpPr>
            <a:spLocks noGrp="1"/>
          </p:cNvSpPr>
          <p:nvPr>
            <p:ph type="body" sz="quarter" idx="25" hasCustomPrompt="1"/>
          </p:nvPr>
        </p:nvSpPr>
        <p:spPr>
          <a:xfrm>
            <a:off x="720000" y="5240519"/>
            <a:ext cx="6620138" cy="306000"/>
          </a:xfrm>
          <a:prstGeom prst="rect">
            <a:avLst/>
          </a:prstGeom>
        </p:spPr>
        <p:txBody>
          <a:bodyPr anchor="b" anchorCtr="0">
            <a:noAutofit/>
          </a:bodyPr>
          <a:lstStyle>
            <a:lvl1pPr marL="0" indent="0">
              <a:lnSpc>
                <a:spcPct val="100000"/>
              </a:lnSpc>
              <a:spcBef>
                <a:spcPts val="250"/>
              </a:spcBef>
              <a:spcAft>
                <a:spcPts val="600"/>
              </a:spcAft>
              <a:buFont typeface="Arial" panose="020B0604020202020204" pitchFamily="34" charset="0"/>
              <a:buNone/>
              <a:defRPr sz="1300" b="1">
                <a:solidFill>
                  <a:schemeClr val="bg1"/>
                </a:solidFill>
                <a:latin typeface="+mj-lt"/>
              </a:defRPr>
            </a:lvl1pPr>
            <a:lvl2pPr marL="0" indent="0">
              <a:lnSpc>
                <a:spcPct val="100000"/>
              </a:lnSpc>
              <a:spcBef>
                <a:spcPts val="250"/>
              </a:spcBef>
              <a:spcAft>
                <a:spcPts val="600"/>
              </a:spcAft>
              <a:buNone/>
              <a:defRPr sz="1000" b="1">
                <a:solidFill>
                  <a:schemeClr val="bg1"/>
                </a:solidFill>
                <a:latin typeface="+mj-lt"/>
              </a:defRPr>
            </a:lvl2pPr>
            <a:lvl3pPr marL="0" indent="0">
              <a:lnSpc>
                <a:spcPct val="100000"/>
              </a:lnSpc>
              <a:spcBef>
                <a:spcPts val="250"/>
              </a:spcBef>
              <a:spcAft>
                <a:spcPts val="600"/>
              </a:spcAft>
              <a:buNone/>
              <a:defRPr sz="1000" b="1">
                <a:solidFill>
                  <a:schemeClr val="bg1"/>
                </a:solidFill>
                <a:latin typeface="+mj-lt"/>
              </a:defRPr>
            </a:lvl3pPr>
            <a:lvl4pPr marL="0" indent="0">
              <a:lnSpc>
                <a:spcPct val="100000"/>
              </a:lnSpc>
              <a:spcBef>
                <a:spcPts val="250"/>
              </a:spcBef>
              <a:spcAft>
                <a:spcPts val="600"/>
              </a:spcAft>
              <a:buNone/>
              <a:defRPr sz="1000" b="1">
                <a:solidFill>
                  <a:schemeClr val="bg1"/>
                </a:solidFill>
                <a:latin typeface="+mj-lt"/>
              </a:defRPr>
            </a:lvl4pPr>
            <a:lvl5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5pPr>
            <a:lvl6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6pPr>
            <a:lvl7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7pPr>
            <a:lvl8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8pPr>
            <a:lvl9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9pPr>
          </a:lstStyle>
          <a:p>
            <a:pPr lvl="0"/>
            <a:r>
              <a:rPr lang="en-US" dirty="0"/>
              <a:t>Full Name, Credentials (i.e. MD, PhD, MS)</a:t>
            </a:r>
            <a:endParaRPr lang="en-GB" dirty="0"/>
          </a:p>
        </p:txBody>
      </p:sp>
      <p:sp>
        <p:nvSpPr>
          <p:cNvPr id="13" name="Text Placeholder 11">
            <a:extLst>
              <a:ext uri="{FF2B5EF4-FFF2-40B4-BE49-F238E27FC236}">
                <a16:creationId xmlns:a16="http://schemas.microsoft.com/office/drawing/2014/main" id="{34E07CEB-1ACA-B0DC-CACD-3717AF286F62}"/>
              </a:ext>
            </a:extLst>
          </p:cNvPr>
          <p:cNvSpPr>
            <a:spLocks noGrp="1"/>
          </p:cNvSpPr>
          <p:nvPr>
            <p:ph type="body" sz="quarter" idx="26" hasCustomPrompt="1"/>
          </p:nvPr>
        </p:nvSpPr>
        <p:spPr>
          <a:xfrm>
            <a:off x="720000" y="5615765"/>
            <a:ext cx="6728204" cy="328062"/>
          </a:xfrm>
          <a:prstGeom prst="rect">
            <a:avLst/>
          </a:prstGeom>
        </p:spPr>
        <p:txBody>
          <a:bodyPr anchor="b" anchorCtr="0">
            <a:noAutofit/>
          </a:bodyPr>
          <a:lstStyle>
            <a:lvl1pPr marL="0" indent="0">
              <a:lnSpc>
                <a:spcPct val="100000"/>
              </a:lnSpc>
              <a:spcBef>
                <a:spcPts val="250"/>
              </a:spcBef>
              <a:spcAft>
                <a:spcPts val="600"/>
              </a:spcAft>
              <a:buFont typeface="Arial" panose="020B0604020202020204" pitchFamily="34" charset="0"/>
              <a:buNone/>
              <a:defRPr sz="1300" b="0">
                <a:solidFill>
                  <a:schemeClr val="bg1"/>
                </a:solidFill>
                <a:latin typeface="+mj-lt"/>
              </a:defRPr>
            </a:lvl1pPr>
            <a:lvl2pPr marL="0" indent="0">
              <a:lnSpc>
                <a:spcPct val="100000"/>
              </a:lnSpc>
              <a:spcBef>
                <a:spcPts val="250"/>
              </a:spcBef>
              <a:spcAft>
                <a:spcPts val="600"/>
              </a:spcAft>
              <a:buNone/>
              <a:defRPr sz="1000" b="1">
                <a:solidFill>
                  <a:schemeClr val="bg1"/>
                </a:solidFill>
                <a:latin typeface="+mj-lt"/>
              </a:defRPr>
            </a:lvl2pPr>
            <a:lvl3pPr marL="0" indent="0">
              <a:lnSpc>
                <a:spcPct val="100000"/>
              </a:lnSpc>
              <a:spcBef>
                <a:spcPts val="250"/>
              </a:spcBef>
              <a:spcAft>
                <a:spcPts val="600"/>
              </a:spcAft>
              <a:buNone/>
              <a:defRPr sz="1000" b="1">
                <a:solidFill>
                  <a:schemeClr val="bg1"/>
                </a:solidFill>
                <a:latin typeface="+mj-lt"/>
              </a:defRPr>
            </a:lvl3pPr>
            <a:lvl4pPr marL="0" indent="0">
              <a:lnSpc>
                <a:spcPct val="100000"/>
              </a:lnSpc>
              <a:spcBef>
                <a:spcPts val="250"/>
              </a:spcBef>
              <a:spcAft>
                <a:spcPts val="600"/>
              </a:spcAft>
              <a:buNone/>
              <a:defRPr sz="1000" b="1">
                <a:solidFill>
                  <a:schemeClr val="bg1"/>
                </a:solidFill>
                <a:latin typeface="+mj-lt"/>
              </a:defRPr>
            </a:lvl4pPr>
            <a:lvl5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5pPr>
            <a:lvl6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6pPr>
            <a:lvl7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7pPr>
            <a:lvl8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8pPr>
            <a:lvl9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9pPr>
          </a:lstStyle>
          <a:p>
            <a:pPr lvl="0"/>
            <a:r>
              <a:rPr lang="en-US" dirty="0"/>
              <a:t>Title, Institution (i.e. Assistant Professor of Blank, University of Pennsylvania)</a:t>
            </a:r>
            <a:endParaRPr lang="en-GB" dirty="0"/>
          </a:p>
        </p:txBody>
      </p:sp>
      <p:pic>
        <p:nvPicPr>
          <p:cNvPr id="8" name="Picture 7" descr="A black background with yellow text&#10;&#10;Description automatically generated">
            <a:extLst>
              <a:ext uri="{FF2B5EF4-FFF2-40B4-BE49-F238E27FC236}">
                <a16:creationId xmlns:a16="http://schemas.microsoft.com/office/drawing/2014/main" id="{D37D70AB-CB58-3165-7365-AFB4B5F2FC9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1310" y="1244286"/>
            <a:ext cx="6302883" cy="1260576"/>
          </a:xfrm>
          <a:prstGeom prst="rect">
            <a:avLst/>
          </a:prstGeom>
        </p:spPr>
      </p:pic>
      <p:pic>
        <p:nvPicPr>
          <p:cNvPr id="16" name="Picture 15" descr="A black and white image of a logo&#10;&#10;Description automatically generated">
            <a:extLst>
              <a:ext uri="{FF2B5EF4-FFF2-40B4-BE49-F238E27FC236}">
                <a16:creationId xmlns:a16="http://schemas.microsoft.com/office/drawing/2014/main" id="{67D6CCC9-E8F9-D997-78B5-594A93094C4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28610" y="400704"/>
            <a:ext cx="3695667" cy="858348"/>
          </a:xfrm>
          <a:prstGeom prst="rect">
            <a:avLst/>
          </a:prstGeom>
        </p:spPr>
      </p:pic>
    </p:spTree>
    <p:extLst>
      <p:ext uri="{BB962C8B-B14F-4D97-AF65-F5344CB8AC3E}">
        <p14:creationId xmlns:p14="http://schemas.microsoft.com/office/powerpoint/2010/main" val="2702328665"/>
      </p:ext>
    </p:extLst>
  </p:cSld>
  <p:clrMapOvr>
    <a:masterClrMapping/>
  </p:clrMapOvr>
  <p:extLst>
    <p:ext uri="{DCECCB84-F9BA-43D5-87BE-67443E8EF086}">
      <p15:sldGuideLst xmlns:p15="http://schemas.microsoft.com/office/powerpoint/2012/main">
        <p15:guide id="1" orient="horz" pos="459">
          <p15:clr>
            <a:srgbClr val="8F8F8F"/>
          </p15:clr>
        </p15:guide>
        <p15:guide id="2" orient="horz" pos="3906">
          <p15:clr>
            <a:srgbClr val="8F8F8F"/>
          </p15:clr>
        </p15:guide>
        <p15:guide id="5" pos="453">
          <p15:clr>
            <a:srgbClr val="FF96FF"/>
          </p15:clr>
        </p15:guide>
        <p15:guide id="6" pos="810">
          <p15:clr>
            <a:srgbClr val="FF96FF"/>
          </p15:clr>
        </p15:guide>
        <p15:guide id="7" pos="1036">
          <p15:clr>
            <a:srgbClr val="FF96FF"/>
          </p15:clr>
        </p15:guide>
        <p15:guide id="8" pos="1393">
          <p15:clr>
            <a:srgbClr val="FF96FF"/>
          </p15:clr>
        </p15:guide>
        <p15:guide id="9" pos="1620">
          <p15:clr>
            <a:srgbClr val="FF96FF"/>
          </p15:clr>
        </p15:guide>
        <p15:guide id="10" pos="1976">
          <p15:clr>
            <a:srgbClr val="FF96FF"/>
          </p15:clr>
        </p15:guide>
        <p15:guide id="11" pos="2203">
          <p15:clr>
            <a:srgbClr val="FF96FF"/>
          </p15:clr>
        </p15:guide>
        <p15:guide id="12" pos="2560">
          <p15:clr>
            <a:srgbClr val="FF96FF"/>
          </p15:clr>
        </p15:guide>
        <p15:guide id="13" pos="2786">
          <p15:clr>
            <a:srgbClr val="FF96FF"/>
          </p15:clr>
        </p15:guide>
        <p15:guide id="14" pos="3143">
          <p15:clr>
            <a:srgbClr val="FF96FF"/>
          </p15:clr>
        </p15:guide>
        <p15:guide id="15" pos="3370">
          <p15:clr>
            <a:srgbClr val="FF96FF"/>
          </p15:clr>
        </p15:guide>
        <p15:guide id="16" pos="3726">
          <p15:clr>
            <a:srgbClr val="FF96FF"/>
          </p15:clr>
        </p15:guide>
        <p15:guide id="17" pos="3953">
          <p15:clr>
            <a:srgbClr val="FF96FF"/>
          </p15:clr>
        </p15:guide>
        <p15:guide id="18" pos="4309">
          <p15:clr>
            <a:srgbClr val="FF96FF"/>
          </p15:clr>
        </p15:guide>
        <p15:guide id="19" pos="4536">
          <p15:clr>
            <a:srgbClr val="FF96FF"/>
          </p15:clr>
        </p15:guide>
        <p15:guide id="20" pos="4893">
          <p15:clr>
            <a:srgbClr val="FF96FF"/>
          </p15:clr>
        </p15:guide>
        <p15:guide id="21" pos="5120">
          <p15:clr>
            <a:srgbClr val="FF96FF"/>
          </p15:clr>
        </p15:guide>
        <p15:guide id="22" pos="5476">
          <p15:clr>
            <a:srgbClr val="FF96FF"/>
          </p15:clr>
        </p15:guide>
        <p15:guide id="23" pos="5703">
          <p15:clr>
            <a:srgbClr val="FF96FF"/>
          </p15:clr>
        </p15:guide>
        <p15:guide id="24" pos="6059">
          <p15:clr>
            <a:srgbClr val="FF96FF"/>
          </p15:clr>
        </p15:guide>
        <p15:guide id="25" pos="6286">
          <p15:clr>
            <a:srgbClr val="FF96FF"/>
          </p15:clr>
        </p15:guide>
        <p15:guide id="26" pos="6643">
          <p15:clr>
            <a:srgbClr val="FF96FF"/>
          </p15:clr>
        </p15:guide>
        <p15:guide id="27" pos="6869">
          <p15:clr>
            <a:srgbClr val="FF96FF"/>
          </p15:clr>
        </p15:guide>
        <p15:guide id="28" pos="7226">
          <p15:clr>
            <a:srgbClr val="FF96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Left - Photo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614FC3F-8ED6-0751-6C51-3B2BEC1277DD}"/>
              </a:ext>
            </a:extLst>
          </p:cNvPr>
          <p:cNvSpPr>
            <a:spLocks noGrp="1"/>
          </p:cNvSpPr>
          <p:nvPr>
            <p:ph type="pic" sz="quarter" idx="14"/>
          </p:nvPr>
        </p:nvSpPr>
        <p:spPr>
          <a:xfrm>
            <a:off x="7200900" y="0"/>
            <a:ext cx="4991100" cy="6858000"/>
          </a:xfrm>
          <a:prstGeom prst="rect">
            <a:avLst/>
          </a:prstGeom>
          <a:solidFill>
            <a:schemeClr val="accent6"/>
          </a:solidFill>
        </p:spPr>
        <p:txBody>
          <a:bodyPr tIns="648000" anchor="ctr" anchorCtr="0"/>
          <a:lstStyle>
            <a:lvl1pPr algn="ctr">
              <a:defRPr/>
            </a:lvl1pPr>
          </a:lstStyle>
          <a:p>
            <a:endParaRPr lang="en-GB"/>
          </a:p>
        </p:txBody>
      </p:sp>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p:txBody>
          <a:bodyPr/>
          <a:lstStyle/>
          <a:p>
            <a:fld id="{6843B2CA-6AA4-4C6D-83D6-8E397D0ADB1A}" type="datetime4">
              <a:rPr lang="en-US" noProof="0" smtClean="0"/>
              <a:t>February 26, 2024</a:t>
            </a:fld>
            <a:endParaRPr lang="en-US" noProof="0" dirty="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9" name="Text Placeholder 8">
            <a:extLst>
              <a:ext uri="{FF2B5EF4-FFF2-40B4-BE49-F238E27FC236}">
                <a16:creationId xmlns:a16="http://schemas.microsoft.com/office/drawing/2014/main" id="{7F4A814F-0C98-DB9E-FF43-763E7CC5813E}"/>
              </a:ext>
            </a:extLst>
          </p:cNvPr>
          <p:cNvSpPr>
            <a:spLocks noGrp="1"/>
          </p:cNvSpPr>
          <p:nvPr>
            <p:ph type="body" sz="quarter" idx="12" hasCustomPrompt="1"/>
          </p:nvPr>
        </p:nvSpPr>
        <p:spPr>
          <a:xfrm>
            <a:off x="720000" y="1279218"/>
            <a:ext cx="6122000" cy="347020"/>
          </a:xfrm>
          <a:prstGeom prst="rect">
            <a:avLst/>
          </a:prstGeom>
        </p:spPr>
        <p:txBody>
          <a:bodyPr/>
          <a:lstStyle>
            <a:lvl1pPr marL="0" indent="0">
              <a:lnSpc>
                <a:spcPct val="100000"/>
              </a:lnSpc>
              <a:spcBef>
                <a:spcPts val="1200"/>
              </a:spcBef>
              <a:spcAft>
                <a:spcPts val="300"/>
              </a:spcAft>
              <a:buFont typeface="Arial" panose="020B0604020202020204" pitchFamily="34" charset="0"/>
              <a:buNone/>
              <a:defRPr sz="1800" b="1" cap="all" spc="200" baseline="0">
                <a:solidFill>
                  <a:schemeClr val="accent2"/>
                </a:solidFill>
                <a:latin typeface="+mj-lt"/>
              </a:defRPr>
            </a:lvl1pPr>
            <a:lvl2pPr marL="0" indent="0">
              <a:lnSpc>
                <a:spcPct val="100000"/>
              </a:lnSpc>
              <a:spcBef>
                <a:spcPts val="1200"/>
              </a:spcBef>
              <a:spcAft>
                <a:spcPts val="300"/>
              </a:spcAft>
              <a:buNone/>
              <a:defRPr sz="1800" b="1" cap="all">
                <a:solidFill>
                  <a:schemeClr val="accent2"/>
                </a:solidFill>
                <a:latin typeface="+mj-lt"/>
              </a:defRPr>
            </a:lvl2pPr>
            <a:lvl3pPr marL="0" indent="0">
              <a:lnSpc>
                <a:spcPct val="100000"/>
              </a:lnSpc>
              <a:spcBef>
                <a:spcPts val="1200"/>
              </a:spcBef>
              <a:spcAft>
                <a:spcPts val="300"/>
              </a:spcAft>
              <a:buNone/>
              <a:defRPr sz="1800" b="1" cap="all">
                <a:solidFill>
                  <a:schemeClr val="accent2"/>
                </a:solidFill>
                <a:latin typeface="+mj-lt"/>
              </a:defRPr>
            </a:lvl3pPr>
            <a:lvl4pPr marL="0" indent="0">
              <a:lnSpc>
                <a:spcPct val="100000"/>
              </a:lnSpc>
              <a:spcBef>
                <a:spcPts val="1200"/>
              </a:spcBef>
              <a:spcAft>
                <a:spcPts val="300"/>
              </a:spcAft>
              <a:buNone/>
              <a:defRPr sz="1800" b="1" cap="all">
                <a:solidFill>
                  <a:schemeClr val="accent2"/>
                </a:solidFill>
                <a:latin typeface="+mj-lt"/>
              </a:defRPr>
            </a:lvl4pPr>
            <a:lvl5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5pPr>
            <a:lvl6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6pPr>
            <a:lvl7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7pPr>
            <a:lvl8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8pPr>
            <a:lvl9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9pPr>
          </a:lstStyle>
          <a:p>
            <a:pPr lvl="0"/>
            <a:r>
              <a:rPr lang="en-US" dirty="0"/>
              <a:t>Click to add subhead</a:t>
            </a:r>
          </a:p>
        </p:txBody>
      </p:sp>
      <p:sp>
        <p:nvSpPr>
          <p:cNvPr id="14" name="Content Placeholder 13">
            <a:extLst>
              <a:ext uri="{FF2B5EF4-FFF2-40B4-BE49-F238E27FC236}">
                <a16:creationId xmlns:a16="http://schemas.microsoft.com/office/drawing/2014/main" id="{6A4FA1D6-7ADD-AD22-37E9-D78AE1E297DA}"/>
              </a:ext>
            </a:extLst>
          </p:cNvPr>
          <p:cNvSpPr>
            <a:spLocks noGrp="1"/>
          </p:cNvSpPr>
          <p:nvPr>
            <p:ph sz="quarter" idx="13" hasCustomPrompt="1"/>
          </p:nvPr>
        </p:nvSpPr>
        <p:spPr>
          <a:xfrm>
            <a:off x="720000" y="1839600"/>
            <a:ext cx="6122000" cy="4298400"/>
          </a:xfrm>
          <a:prstGeom prst="rect">
            <a:avLst/>
          </a:prstGeo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a:extLst>
              <a:ext uri="{FF2B5EF4-FFF2-40B4-BE49-F238E27FC236}">
                <a16:creationId xmlns:a16="http://schemas.microsoft.com/office/drawing/2014/main" id="{9843E914-DF48-3630-DBA8-2075914F7380}"/>
              </a:ext>
            </a:extLst>
          </p:cNvPr>
          <p:cNvSpPr>
            <a:spLocks noGrp="1"/>
          </p:cNvSpPr>
          <p:nvPr>
            <p:ph type="title"/>
          </p:nvPr>
        </p:nvSpPr>
        <p:spPr>
          <a:xfrm>
            <a:off x="719138" y="720000"/>
            <a:ext cx="6122000" cy="561600"/>
          </a:xfrm>
        </p:spPr>
        <p:txBody>
          <a:bodyPr/>
          <a:lstStyle/>
          <a:p>
            <a:r>
              <a:rPr lang="en-US" dirty="0"/>
              <a:t>Click to edit Master title style</a:t>
            </a:r>
            <a:endParaRPr lang="en-GB" dirty="0"/>
          </a:p>
        </p:txBody>
      </p:sp>
      <p:sp>
        <p:nvSpPr>
          <p:cNvPr id="4" name="Footers" descr="{&quot;templafy&quot;:{&quot;id&quot;:&quot;fe8e1a07-4725-46e9-b27d-111515b6a4b0&quot;}}">
            <a:extLst>
              <a:ext uri="{FF2B5EF4-FFF2-40B4-BE49-F238E27FC236}">
                <a16:creationId xmlns:a16="http://schemas.microsoft.com/office/drawing/2014/main" id="{F9EC4DD8-B03D-E94C-E682-0A9B26DCBF89}"/>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accent1"/>
                </a:solidFill>
              </a:rPr>
              <a:t>Penn Medicine</a:t>
            </a:r>
          </a:p>
        </p:txBody>
      </p:sp>
      <p:pic>
        <p:nvPicPr>
          <p:cNvPr id="2" name="Picture 1" descr="A logo on a black background&#10;&#10;Description automatically generated">
            <a:extLst>
              <a:ext uri="{FF2B5EF4-FFF2-40B4-BE49-F238E27FC236}">
                <a16:creationId xmlns:a16="http://schemas.microsoft.com/office/drawing/2014/main" id="{167C712D-5148-0F4B-8FC2-11EB3A53EB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91101" y="6177714"/>
            <a:ext cx="2198781" cy="666529"/>
          </a:xfrm>
          <a:prstGeom prst="rect">
            <a:avLst/>
          </a:prstGeom>
        </p:spPr>
      </p:pic>
    </p:spTree>
    <p:extLst>
      <p:ext uri="{BB962C8B-B14F-4D97-AF65-F5344CB8AC3E}">
        <p14:creationId xmlns:p14="http://schemas.microsoft.com/office/powerpoint/2010/main" val="1768403458"/>
      </p:ext>
    </p:extLst>
  </p:cSld>
  <p:clrMapOvr>
    <a:masterClrMapping/>
  </p:clrMapOvr>
  <p:extLst>
    <p:ext uri="{DCECCB84-F9BA-43D5-87BE-67443E8EF086}">
      <p15:sldGuideLst xmlns:p15="http://schemas.microsoft.com/office/powerpoint/2012/main">
        <p15:guide id="1" orient="horz" pos="453">
          <p15:clr>
            <a:srgbClr val="8F8F8F"/>
          </p15:clr>
        </p15:guide>
        <p15:guide id="4" orient="horz" pos="3866">
          <p15:clr>
            <a:srgbClr val="FF96FF"/>
          </p15:clr>
        </p15:guide>
        <p15:guide id="5" pos="453">
          <p15:clr>
            <a:srgbClr val="FF96FF"/>
          </p15:clr>
        </p15:guide>
        <p15:guide id="6" pos="810">
          <p15:clr>
            <a:srgbClr val="FF96FF"/>
          </p15:clr>
        </p15:guide>
        <p15:guide id="7" pos="1036">
          <p15:clr>
            <a:srgbClr val="FF96FF"/>
          </p15:clr>
        </p15:guide>
        <p15:guide id="8" pos="1393">
          <p15:clr>
            <a:srgbClr val="FF96FF"/>
          </p15:clr>
        </p15:guide>
        <p15:guide id="9" pos="1620">
          <p15:clr>
            <a:srgbClr val="FF96FF"/>
          </p15:clr>
        </p15:guide>
        <p15:guide id="10" pos="1976">
          <p15:clr>
            <a:srgbClr val="FF96FF"/>
          </p15:clr>
        </p15:guide>
        <p15:guide id="11" pos="2203">
          <p15:clr>
            <a:srgbClr val="FF96FF"/>
          </p15:clr>
        </p15:guide>
        <p15:guide id="12" pos="2560">
          <p15:clr>
            <a:srgbClr val="FF96FF"/>
          </p15:clr>
        </p15:guide>
        <p15:guide id="13" pos="2786">
          <p15:clr>
            <a:srgbClr val="FF96FF"/>
          </p15:clr>
        </p15:guide>
        <p15:guide id="14" pos="3143">
          <p15:clr>
            <a:srgbClr val="FF96FF"/>
          </p15:clr>
        </p15:guide>
        <p15:guide id="15" pos="3370">
          <p15:clr>
            <a:srgbClr val="FF96FF"/>
          </p15:clr>
        </p15:guide>
        <p15:guide id="16" pos="3726">
          <p15:clr>
            <a:srgbClr val="FF96FF"/>
          </p15:clr>
        </p15:guide>
        <p15:guide id="17" pos="3953">
          <p15:clr>
            <a:srgbClr val="FF96FF"/>
          </p15:clr>
        </p15:guide>
        <p15:guide id="18" pos="4309">
          <p15:clr>
            <a:srgbClr val="FF96FF"/>
          </p15:clr>
        </p15:guide>
        <p15:guide id="19" pos="4536">
          <p15:clr>
            <a:srgbClr val="FF96FF"/>
          </p15:clr>
        </p15:guide>
        <p15:guide id="20" pos="4893">
          <p15:clr>
            <a:srgbClr val="FF96FF"/>
          </p15:clr>
        </p15:guide>
        <p15:guide id="21" pos="5120">
          <p15:clr>
            <a:srgbClr val="FF96FF"/>
          </p15:clr>
        </p15:guide>
        <p15:guide id="22" pos="5476">
          <p15:clr>
            <a:srgbClr val="FF96FF"/>
          </p15:clr>
        </p15:guide>
        <p15:guide id="23" pos="5703">
          <p15:clr>
            <a:srgbClr val="FF96FF"/>
          </p15:clr>
        </p15:guide>
        <p15:guide id="24" pos="6059">
          <p15:clr>
            <a:srgbClr val="FF96FF"/>
          </p15:clr>
        </p15:guide>
        <p15:guide id="25" pos="6286">
          <p15:clr>
            <a:srgbClr val="FF96FF"/>
          </p15:clr>
        </p15:guide>
        <p15:guide id="26" pos="6643">
          <p15:clr>
            <a:srgbClr val="FF96FF"/>
          </p15:clr>
        </p15:guide>
        <p15:guide id="27" pos="6869">
          <p15:clr>
            <a:srgbClr val="FF96FF"/>
          </p15:clr>
        </p15:guide>
        <p15:guide id="28" pos="7226">
          <p15:clr>
            <a:srgbClr val="FF96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Content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01A3-9575-864C-1751-0D6214ACB404}"/>
              </a:ext>
            </a:extLst>
          </p:cNvPr>
          <p:cNvSpPr>
            <a:spLocks noGrp="1"/>
          </p:cNvSpPr>
          <p:nvPr>
            <p:ph type="title"/>
          </p:nvPr>
        </p:nvSpPr>
        <p:spPr>
          <a:xfrm>
            <a:off x="719138" y="720000"/>
            <a:ext cx="10753724" cy="561600"/>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051CD4D-601B-F33C-64C0-24F7E54A84C4}"/>
              </a:ext>
            </a:extLst>
          </p:cNvPr>
          <p:cNvSpPr>
            <a:spLocks noGrp="1"/>
          </p:cNvSpPr>
          <p:nvPr>
            <p:ph idx="1" hasCustomPrompt="1"/>
          </p:nvPr>
        </p:nvSpPr>
        <p:spPr>
          <a:xfrm>
            <a:off x="720000" y="1839600"/>
            <a:ext cx="5196000" cy="4297675"/>
          </a:xfrm>
          <a:prstGeom prst="rect">
            <a:avLst/>
          </a:prstGeo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p:txBody>
          <a:bodyPr/>
          <a:lstStyle/>
          <a:p>
            <a:fld id="{BE191D7A-3EFF-46EB-A813-89139F56207D}" type="datetime4">
              <a:rPr lang="en-US" noProof="0" smtClean="0"/>
              <a:t>February 26, 2024</a:t>
            </a:fld>
            <a:endParaRPr lang="en-US" noProof="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4" name="Content Placeholder 2">
            <a:extLst>
              <a:ext uri="{FF2B5EF4-FFF2-40B4-BE49-F238E27FC236}">
                <a16:creationId xmlns:a16="http://schemas.microsoft.com/office/drawing/2014/main" id="{5529DAC8-8D82-A64D-864B-A5A72A8A096F}"/>
              </a:ext>
            </a:extLst>
          </p:cNvPr>
          <p:cNvSpPr>
            <a:spLocks noGrp="1"/>
          </p:cNvSpPr>
          <p:nvPr>
            <p:ph idx="12" hasCustomPrompt="1"/>
          </p:nvPr>
        </p:nvSpPr>
        <p:spPr>
          <a:xfrm>
            <a:off x="6275999" y="1839600"/>
            <a:ext cx="5196000" cy="4297675"/>
          </a:xfrm>
          <a:prstGeom prst="rect">
            <a:avLst/>
          </a:prstGeo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a:extLst>
              <a:ext uri="{FF2B5EF4-FFF2-40B4-BE49-F238E27FC236}">
                <a16:creationId xmlns:a16="http://schemas.microsoft.com/office/drawing/2014/main" id="{3A3CAC84-4261-E4FA-B805-4CB5CA0FAFD3}"/>
              </a:ext>
            </a:extLst>
          </p:cNvPr>
          <p:cNvSpPr>
            <a:spLocks noGrp="1"/>
          </p:cNvSpPr>
          <p:nvPr>
            <p:ph type="body" sz="quarter" idx="13" hasCustomPrompt="1"/>
          </p:nvPr>
        </p:nvSpPr>
        <p:spPr>
          <a:xfrm>
            <a:off x="720000" y="1279218"/>
            <a:ext cx="10752000" cy="347020"/>
          </a:xfrm>
          <a:prstGeom prst="rect">
            <a:avLst/>
          </a:prstGeom>
        </p:spPr>
        <p:txBody>
          <a:bodyPr/>
          <a:lstStyle>
            <a:lvl1pPr marL="0" indent="0">
              <a:lnSpc>
                <a:spcPct val="100000"/>
              </a:lnSpc>
              <a:spcBef>
                <a:spcPts val="1200"/>
              </a:spcBef>
              <a:spcAft>
                <a:spcPts val="300"/>
              </a:spcAft>
              <a:buFont typeface="Arial" panose="020B0604020202020204" pitchFamily="34" charset="0"/>
              <a:buNone/>
              <a:defRPr sz="1800" b="1" cap="all" spc="200" baseline="0">
                <a:solidFill>
                  <a:schemeClr val="accent2"/>
                </a:solidFill>
                <a:latin typeface="+mj-lt"/>
              </a:defRPr>
            </a:lvl1pPr>
            <a:lvl2pPr marL="0" indent="0">
              <a:lnSpc>
                <a:spcPct val="100000"/>
              </a:lnSpc>
              <a:spcBef>
                <a:spcPts val="1200"/>
              </a:spcBef>
              <a:spcAft>
                <a:spcPts val="300"/>
              </a:spcAft>
              <a:buNone/>
              <a:defRPr sz="1800" b="1" cap="all">
                <a:solidFill>
                  <a:schemeClr val="accent2"/>
                </a:solidFill>
                <a:latin typeface="+mj-lt"/>
              </a:defRPr>
            </a:lvl2pPr>
            <a:lvl3pPr marL="0" indent="0">
              <a:lnSpc>
                <a:spcPct val="100000"/>
              </a:lnSpc>
              <a:spcBef>
                <a:spcPts val="1200"/>
              </a:spcBef>
              <a:spcAft>
                <a:spcPts val="300"/>
              </a:spcAft>
              <a:buNone/>
              <a:defRPr sz="1800" b="1" cap="all">
                <a:solidFill>
                  <a:schemeClr val="accent2"/>
                </a:solidFill>
                <a:latin typeface="+mj-lt"/>
              </a:defRPr>
            </a:lvl3pPr>
            <a:lvl4pPr marL="0" indent="0">
              <a:lnSpc>
                <a:spcPct val="100000"/>
              </a:lnSpc>
              <a:spcBef>
                <a:spcPts val="1200"/>
              </a:spcBef>
              <a:spcAft>
                <a:spcPts val="300"/>
              </a:spcAft>
              <a:buNone/>
              <a:defRPr sz="1800" b="1" cap="all">
                <a:solidFill>
                  <a:schemeClr val="accent2"/>
                </a:solidFill>
                <a:latin typeface="+mj-lt"/>
              </a:defRPr>
            </a:lvl4pPr>
            <a:lvl5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5pPr>
            <a:lvl6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6pPr>
            <a:lvl7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7pPr>
            <a:lvl8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8pPr>
            <a:lvl9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9pPr>
          </a:lstStyle>
          <a:p>
            <a:pPr lvl="0"/>
            <a:r>
              <a:rPr lang="en-US" dirty="0"/>
              <a:t>Click to add subhead</a:t>
            </a:r>
          </a:p>
        </p:txBody>
      </p:sp>
      <p:pic>
        <p:nvPicPr>
          <p:cNvPr id="6" name="Picture 5" descr="A logo on a black background&#10;&#10;Description automatically generated">
            <a:extLst>
              <a:ext uri="{FF2B5EF4-FFF2-40B4-BE49-F238E27FC236}">
                <a16:creationId xmlns:a16="http://schemas.microsoft.com/office/drawing/2014/main" id="{BB55122C-F829-8771-5C63-2DDBAE24B6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6224" y="6134786"/>
            <a:ext cx="2385776" cy="723214"/>
          </a:xfrm>
          <a:prstGeom prst="rect">
            <a:avLst/>
          </a:prstGeom>
        </p:spPr>
      </p:pic>
    </p:spTree>
    <p:extLst>
      <p:ext uri="{BB962C8B-B14F-4D97-AF65-F5344CB8AC3E}">
        <p14:creationId xmlns:p14="http://schemas.microsoft.com/office/powerpoint/2010/main" val="1105543948"/>
      </p:ext>
    </p:extLst>
  </p:cSld>
  <p:clrMapOvr>
    <a:masterClrMapping/>
  </p:clrMapOvr>
  <p:extLst>
    <p:ext uri="{DCECCB84-F9BA-43D5-87BE-67443E8EF086}">
      <p15:sldGuideLst xmlns:p15="http://schemas.microsoft.com/office/powerpoint/2012/main">
        <p15:guide id="1" orient="horz" pos="453">
          <p15:clr>
            <a:srgbClr val="8F8F8F"/>
          </p15:clr>
        </p15:guide>
        <p15:guide id="2" orient="horz" pos="1025">
          <p15:clr>
            <a:srgbClr val="8F8F8F"/>
          </p15:clr>
        </p15:guide>
        <p15:guide id="3" orient="horz" pos="1162">
          <p15:clr>
            <a:srgbClr val="FF96FF"/>
          </p15:clr>
        </p15:guide>
        <p15:guide id="4" orient="horz" pos="3866">
          <p15:clr>
            <a:srgbClr val="FF96FF"/>
          </p15:clr>
        </p15:guide>
        <p15:guide id="5" pos="453">
          <p15:clr>
            <a:srgbClr val="FF96FF"/>
          </p15:clr>
        </p15:guide>
        <p15:guide id="6" pos="810">
          <p15:clr>
            <a:srgbClr val="FF96FF"/>
          </p15:clr>
        </p15:guide>
        <p15:guide id="7" pos="1036">
          <p15:clr>
            <a:srgbClr val="FF96FF"/>
          </p15:clr>
        </p15:guide>
        <p15:guide id="8" pos="1393">
          <p15:clr>
            <a:srgbClr val="FF96FF"/>
          </p15:clr>
        </p15:guide>
        <p15:guide id="9" pos="1620">
          <p15:clr>
            <a:srgbClr val="FF96FF"/>
          </p15:clr>
        </p15:guide>
        <p15:guide id="10" pos="1976">
          <p15:clr>
            <a:srgbClr val="FF96FF"/>
          </p15:clr>
        </p15:guide>
        <p15:guide id="11" pos="2203">
          <p15:clr>
            <a:srgbClr val="FF96FF"/>
          </p15:clr>
        </p15:guide>
        <p15:guide id="12" pos="2560">
          <p15:clr>
            <a:srgbClr val="FF96FF"/>
          </p15:clr>
        </p15:guide>
        <p15:guide id="13" pos="2786">
          <p15:clr>
            <a:srgbClr val="FF96FF"/>
          </p15:clr>
        </p15:guide>
        <p15:guide id="14" pos="3143">
          <p15:clr>
            <a:srgbClr val="FF96FF"/>
          </p15:clr>
        </p15:guide>
        <p15:guide id="15" pos="3370">
          <p15:clr>
            <a:srgbClr val="FF96FF"/>
          </p15:clr>
        </p15:guide>
        <p15:guide id="16" pos="3726">
          <p15:clr>
            <a:srgbClr val="FF96FF"/>
          </p15:clr>
        </p15:guide>
        <p15:guide id="17" pos="3953">
          <p15:clr>
            <a:srgbClr val="FF96FF"/>
          </p15:clr>
        </p15:guide>
        <p15:guide id="18" pos="4309">
          <p15:clr>
            <a:srgbClr val="FF96FF"/>
          </p15:clr>
        </p15:guide>
        <p15:guide id="19" pos="4536">
          <p15:clr>
            <a:srgbClr val="FF96FF"/>
          </p15:clr>
        </p15:guide>
        <p15:guide id="20" pos="4893">
          <p15:clr>
            <a:srgbClr val="FF96FF"/>
          </p15:clr>
        </p15:guide>
        <p15:guide id="21" pos="5120">
          <p15:clr>
            <a:srgbClr val="FF96FF"/>
          </p15:clr>
        </p15:guide>
        <p15:guide id="22" pos="5476">
          <p15:clr>
            <a:srgbClr val="FF96FF"/>
          </p15:clr>
        </p15:guide>
        <p15:guide id="23" pos="5703">
          <p15:clr>
            <a:srgbClr val="FF96FF"/>
          </p15:clr>
        </p15:guide>
        <p15:guide id="24" pos="6059">
          <p15:clr>
            <a:srgbClr val="FF96FF"/>
          </p15:clr>
        </p15:guide>
        <p15:guide id="25" pos="6286">
          <p15:clr>
            <a:srgbClr val="FF96FF"/>
          </p15:clr>
        </p15:guide>
        <p15:guide id="26" pos="6643">
          <p15:clr>
            <a:srgbClr val="FF96FF"/>
          </p15:clr>
        </p15:guide>
        <p15:guide id="27" pos="6869">
          <p15:clr>
            <a:srgbClr val="FF96FF"/>
          </p15:clr>
        </p15:guide>
        <p15:guide id="28" pos="7226">
          <p15:clr>
            <a:srgbClr val="FF96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91E9-8C25-3DB9-7731-E7C637F7C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F9C3F6-77B5-D530-6E2B-945451BC73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31FE2-3BE8-9E36-ED13-12F3E6537380}"/>
              </a:ext>
            </a:extLst>
          </p:cNvPr>
          <p:cNvSpPr>
            <a:spLocks noGrp="1"/>
          </p:cNvSpPr>
          <p:nvPr>
            <p:ph type="dt" sz="half" idx="10"/>
          </p:nvPr>
        </p:nvSpPr>
        <p:spPr/>
        <p:txBody>
          <a:bodyPr/>
          <a:lstStyle/>
          <a:p>
            <a:fld id="{7A5187A8-CB25-8A4F-AB50-40212DD5FA81}" type="datetimeFigureOut">
              <a:rPr lang="en-US" smtClean="0"/>
              <a:t>2/26/24</a:t>
            </a:fld>
            <a:endParaRPr lang="en-US"/>
          </a:p>
        </p:txBody>
      </p:sp>
      <p:sp>
        <p:nvSpPr>
          <p:cNvPr id="5" name="Footer Placeholder 4">
            <a:extLst>
              <a:ext uri="{FF2B5EF4-FFF2-40B4-BE49-F238E27FC236}">
                <a16:creationId xmlns:a16="http://schemas.microsoft.com/office/drawing/2014/main" id="{69F0D659-CA16-A4B1-6D8C-ECDA5EB20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08342-35A8-7D94-3E78-2768594CEEDF}"/>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2975780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23AF-1229-19D8-AAE5-E4F5115175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23433F-ED70-9DA1-1C09-DB502D05CE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59BF33-75DB-14B7-DEF8-C9DBD34BD095}"/>
              </a:ext>
            </a:extLst>
          </p:cNvPr>
          <p:cNvSpPr>
            <a:spLocks noGrp="1"/>
          </p:cNvSpPr>
          <p:nvPr>
            <p:ph type="dt" sz="half" idx="10"/>
          </p:nvPr>
        </p:nvSpPr>
        <p:spPr/>
        <p:txBody>
          <a:bodyPr/>
          <a:lstStyle/>
          <a:p>
            <a:fld id="{7A5187A8-CB25-8A4F-AB50-40212DD5FA81}" type="datetimeFigureOut">
              <a:rPr lang="en-US" smtClean="0"/>
              <a:t>2/26/24</a:t>
            </a:fld>
            <a:endParaRPr lang="en-US"/>
          </a:p>
        </p:txBody>
      </p:sp>
      <p:sp>
        <p:nvSpPr>
          <p:cNvPr id="5" name="Footer Placeholder 4">
            <a:extLst>
              <a:ext uri="{FF2B5EF4-FFF2-40B4-BE49-F238E27FC236}">
                <a16:creationId xmlns:a16="http://schemas.microsoft.com/office/drawing/2014/main" id="{7519ABE4-73F4-8591-8825-0FE4EC4FE4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D37AC-E07E-5E21-2CC8-4661F754E552}"/>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198980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2C57-8307-AF5C-C449-9810E3523B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03F64E-184E-7AB4-F351-3D052DD8A7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A6898C-8ACD-2EB8-23A5-D18890FAAC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493A2B-0C52-2350-1DD2-7E63EF25827F}"/>
              </a:ext>
            </a:extLst>
          </p:cNvPr>
          <p:cNvSpPr>
            <a:spLocks noGrp="1"/>
          </p:cNvSpPr>
          <p:nvPr>
            <p:ph type="dt" sz="half" idx="10"/>
          </p:nvPr>
        </p:nvSpPr>
        <p:spPr/>
        <p:txBody>
          <a:bodyPr/>
          <a:lstStyle/>
          <a:p>
            <a:fld id="{7A5187A8-CB25-8A4F-AB50-40212DD5FA81}" type="datetimeFigureOut">
              <a:rPr lang="en-US" smtClean="0"/>
              <a:t>2/26/24</a:t>
            </a:fld>
            <a:endParaRPr lang="en-US"/>
          </a:p>
        </p:txBody>
      </p:sp>
      <p:sp>
        <p:nvSpPr>
          <p:cNvPr id="6" name="Footer Placeholder 5">
            <a:extLst>
              <a:ext uri="{FF2B5EF4-FFF2-40B4-BE49-F238E27FC236}">
                <a16:creationId xmlns:a16="http://schemas.microsoft.com/office/drawing/2014/main" id="{0DC5A9F6-ECCB-01D3-6DA7-2CC23841B9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BBC841-6916-B140-2F4D-AE66C229A911}"/>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2210013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87D5-D5A5-0567-33FE-B39499532C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E61775-9988-B045-B527-59364557C8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AE8BE5-D00B-5E71-447A-05B4F1731E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E565CA-5339-FBA5-EEF6-26DDBC2952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B24FB7-2F4A-A06A-E9A5-C7567448CD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0322C4-59ED-6F59-785D-D8DD43B84BBF}"/>
              </a:ext>
            </a:extLst>
          </p:cNvPr>
          <p:cNvSpPr>
            <a:spLocks noGrp="1"/>
          </p:cNvSpPr>
          <p:nvPr>
            <p:ph type="dt" sz="half" idx="10"/>
          </p:nvPr>
        </p:nvSpPr>
        <p:spPr/>
        <p:txBody>
          <a:bodyPr/>
          <a:lstStyle/>
          <a:p>
            <a:fld id="{7A5187A8-CB25-8A4F-AB50-40212DD5FA81}" type="datetimeFigureOut">
              <a:rPr lang="en-US" smtClean="0"/>
              <a:t>2/26/24</a:t>
            </a:fld>
            <a:endParaRPr lang="en-US"/>
          </a:p>
        </p:txBody>
      </p:sp>
      <p:sp>
        <p:nvSpPr>
          <p:cNvPr id="8" name="Footer Placeholder 7">
            <a:extLst>
              <a:ext uri="{FF2B5EF4-FFF2-40B4-BE49-F238E27FC236}">
                <a16:creationId xmlns:a16="http://schemas.microsoft.com/office/drawing/2014/main" id="{B77E200C-4F54-6031-5005-290E2AC8DD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C48642-90E4-82D9-F933-CFBAA9B743D1}"/>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3003487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850-A230-1140-21C3-2F8E3BFC46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054481-39DA-821A-0E1B-3E3D190DDEF6}"/>
              </a:ext>
            </a:extLst>
          </p:cNvPr>
          <p:cNvSpPr>
            <a:spLocks noGrp="1"/>
          </p:cNvSpPr>
          <p:nvPr>
            <p:ph type="dt" sz="half" idx="10"/>
          </p:nvPr>
        </p:nvSpPr>
        <p:spPr/>
        <p:txBody>
          <a:bodyPr/>
          <a:lstStyle/>
          <a:p>
            <a:fld id="{7A5187A8-CB25-8A4F-AB50-40212DD5FA81}" type="datetimeFigureOut">
              <a:rPr lang="en-US" smtClean="0"/>
              <a:t>2/26/24</a:t>
            </a:fld>
            <a:endParaRPr lang="en-US"/>
          </a:p>
        </p:txBody>
      </p:sp>
      <p:sp>
        <p:nvSpPr>
          <p:cNvPr id="4" name="Footer Placeholder 3">
            <a:extLst>
              <a:ext uri="{FF2B5EF4-FFF2-40B4-BE49-F238E27FC236}">
                <a16:creationId xmlns:a16="http://schemas.microsoft.com/office/drawing/2014/main" id="{CB40BE56-2F5E-36D8-A9DF-18840AFF4C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4B933F-052C-5872-5624-E48FAE72FD1D}"/>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855030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8CCEB-C16D-13B9-5FAC-86DE1D74CAA0}"/>
              </a:ext>
            </a:extLst>
          </p:cNvPr>
          <p:cNvSpPr>
            <a:spLocks noGrp="1"/>
          </p:cNvSpPr>
          <p:nvPr>
            <p:ph type="dt" sz="half" idx="10"/>
          </p:nvPr>
        </p:nvSpPr>
        <p:spPr/>
        <p:txBody>
          <a:bodyPr/>
          <a:lstStyle/>
          <a:p>
            <a:fld id="{7A5187A8-CB25-8A4F-AB50-40212DD5FA81}" type="datetimeFigureOut">
              <a:rPr lang="en-US" smtClean="0"/>
              <a:t>2/26/24</a:t>
            </a:fld>
            <a:endParaRPr lang="en-US"/>
          </a:p>
        </p:txBody>
      </p:sp>
      <p:sp>
        <p:nvSpPr>
          <p:cNvPr id="3" name="Footer Placeholder 2">
            <a:extLst>
              <a:ext uri="{FF2B5EF4-FFF2-40B4-BE49-F238E27FC236}">
                <a16:creationId xmlns:a16="http://schemas.microsoft.com/office/drawing/2014/main" id="{6A3DB79E-4586-FA82-0520-B23D51176E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AAD32F-2D94-3A0F-5BA2-0382707B833E}"/>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2244126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6831-C796-5C44-E379-CEBC53E154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1893C6-BCF5-EF0B-DED6-2279488B9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AA5DE5-45F3-B5D1-1E6C-4C0DDC257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70B42A-9F5A-C739-A90A-2A813022F3B1}"/>
              </a:ext>
            </a:extLst>
          </p:cNvPr>
          <p:cNvSpPr>
            <a:spLocks noGrp="1"/>
          </p:cNvSpPr>
          <p:nvPr>
            <p:ph type="dt" sz="half" idx="10"/>
          </p:nvPr>
        </p:nvSpPr>
        <p:spPr/>
        <p:txBody>
          <a:bodyPr/>
          <a:lstStyle/>
          <a:p>
            <a:fld id="{7A5187A8-CB25-8A4F-AB50-40212DD5FA81}" type="datetimeFigureOut">
              <a:rPr lang="en-US" smtClean="0"/>
              <a:t>2/26/24</a:t>
            </a:fld>
            <a:endParaRPr lang="en-US"/>
          </a:p>
        </p:txBody>
      </p:sp>
      <p:sp>
        <p:nvSpPr>
          <p:cNvPr id="6" name="Footer Placeholder 5">
            <a:extLst>
              <a:ext uri="{FF2B5EF4-FFF2-40B4-BE49-F238E27FC236}">
                <a16:creationId xmlns:a16="http://schemas.microsoft.com/office/drawing/2014/main" id="{6772B3F3-A467-3C51-856C-2D8D7319C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934BBD-AA31-8819-C68F-C31E9D604900}"/>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85560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A181-EA68-9498-7A90-249AC04BCA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1C96D2-1174-A17A-8327-0A1517F33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4F2E8E-C115-91D3-2F56-6FAEB8BC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54BB7C-4FB1-933C-8948-34EB3B4E1439}"/>
              </a:ext>
            </a:extLst>
          </p:cNvPr>
          <p:cNvSpPr>
            <a:spLocks noGrp="1"/>
          </p:cNvSpPr>
          <p:nvPr>
            <p:ph type="dt" sz="half" idx="10"/>
          </p:nvPr>
        </p:nvSpPr>
        <p:spPr/>
        <p:txBody>
          <a:bodyPr/>
          <a:lstStyle/>
          <a:p>
            <a:fld id="{7A5187A8-CB25-8A4F-AB50-40212DD5FA81}" type="datetimeFigureOut">
              <a:rPr lang="en-US" smtClean="0"/>
              <a:t>2/26/24</a:t>
            </a:fld>
            <a:endParaRPr lang="en-US"/>
          </a:p>
        </p:txBody>
      </p:sp>
      <p:sp>
        <p:nvSpPr>
          <p:cNvPr id="6" name="Footer Placeholder 5">
            <a:extLst>
              <a:ext uri="{FF2B5EF4-FFF2-40B4-BE49-F238E27FC236}">
                <a16:creationId xmlns:a16="http://schemas.microsoft.com/office/drawing/2014/main" id="{91DBEE66-388B-4B8D-7789-1A2B0E7CAB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383A30-5019-9552-345C-B24802DCFF70}"/>
              </a:ext>
            </a:extLst>
          </p:cNvPr>
          <p:cNvSpPr>
            <a:spLocks noGrp="1"/>
          </p:cNvSpPr>
          <p:nvPr>
            <p:ph type="sldNum" sz="quarter" idx="12"/>
          </p:nvPr>
        </p:nvSpPr>
        <p:spPr/>
        <p:txBody>
          <a:bodyPr/>
          <a:lstStyle/>
          <a:p>
            <a:fld id="{2CC649E0-D1AE-CB4E-8801-0AB19E558EB6}" type="slidenum">
              <a:rPr lang="en-US" smtClean="0"/>
              <a:t>‹#›</a:t>
            </a:fld>
            <a:endParaRPr lang="en-US"/>
          </a:p>
        </p:txBody>
      </p:sp>
    </p:spTree>
    <p:extLst>
      <p:ext uri="{BB962C8B-B14F-4D97-AF65-F5344CB8AC3E}">
        <p14:creationId xmlns:p14="http://schemas.microsoft.com/office/powerpoint/2010/main" val="2972474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5B4637-94C0-66F1-F7E0-CAC892A1DD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A08DC1-8325-4A6E-5C0E-CC66D3A25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CA96A-4B0E-39E9-01A8-BF99852168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5187A8-CB25-8A4F-AB50-40212DD5FA81}" type="datetimeFigureOut">
              <a:rPr lang="en-US" smtClean="0"/>
              <a:t>2/26/24</a:t>
            </a:fld>
            <a:endParaRPr lang="en-US"/>
          </a:p>
        </p:txBody>
      </p:sp>
      <p:sp>
        <p:nvSpPr>
          <p:cNvPr id="5" name="Footer Placeholder 4">
            <a:extLst>
              <a:ext uri="{FF2B5EF4-FFF2-40B4-BE49-F238E27FC236}">
                <a16:creationId xmlns:a16="http://schemas.microsoft.com/office/drawing/2014/main" id="{DC9F891E-D3E9-F14C-6810-F1479400F1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CB941-1C85-83A2-D930-1370A4410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649E0-D1AE-CB4E-8801-0AB19E558EB6}" type="slidenum">
              <a:rPr lang="en-US" smtClean="0"/>
              <a:t>‹#›</a:t>
            </a:fld>
            <a:endParaRPr lang="en-US"/>
          </a:p>
        </p:txBody>
      </p:sp>
    </p:spTree>
    <p:extLst>
      <p:ext uri="{BB962C8B-B14F-4D97-AF65-F5344CB8AC3E}">
        <p14:creationId xmlns:p14="http://schemas.microsoft.com/office/powerpoint/2010/main" val="1368618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1.xml"/><Relationship Id="rId1" Type="http://schemas.openxmlformats.org/officeDocument/2006/relationships/customXml" Target="../../customXml/item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A44E20-FC1F-B58B-F256-050DF9BE797D}"/>
              </a:ext>
            </a:extLst>
          </p:cNvPr>
          <p:cNvSpPr>
            <a:spLocks noGrp="1"/>
          </p:cNvSpPr>
          <p:nvPr>
            <p:ph type="ctrTitle"/>
          </p:nvPr>
        </p:nvSpPr>
        <p:spPr>
          <a:xfrm>
            <a:off x="719999" y="3279366"/>
            <a:ext cx="10733505" cy="1782000"/>
          </a:xfrm>
        </p:spPr>
        <p:txBody>
          <a:bodyPr/>
          <a:lstStyle/>
          <a:p>
            <a:r>
              <a:rPr lang="en-US" sz="8000" dirty="0"/>
              <a:t>High Waters Need Strong Bridges</a:t>
            </a:r>
            <a:endParaRPr lang="en-US" sz="6000" dirty="0"/>
          </a:p>
        </p:txBody>
      </p:sp>
      <p:sp>
        <p:nvSpPr>
          <p:cNvPr id="2" name="Subtitle 1">
            <a:extLst>
              <a:ext uri="{FF2B5EF4-FFF2-40B4-BE49-F238E27FC236}">
                <a16:creationId xmlns:a16="http://schemas.microsoft.com/office/drawing/2014/main" id="{702FB05C-DD6E-7930-62AF-4F0317DF64CF}"/>
              </a:ext>
            </a:extLst>
          </p:cNvPr>
          <p:cNvSpPr>
            <a:spLocks noGrp="1"/>
          </p:cNvSpPr>
          <p:nvPr>
            <p:ph type="subTitle" idx="1"/>
          </p:nvPr>
        </p:nvSpPr>
        <p:spPr>
          <a:xfrm>
            <a:off x="720000" y="2601588"/>
            <a:ext cx="10733504" cy="306000"/>
          </a:xfrm>
        </p:spPr>
        <p:txBody>
          <a:bodyPr/>
          <a:lstStyle/>
          <a:p>
            <a:r>
              <a:rPr lang="en-US" sz="2400" b="0" i="0" dirty="0">
                <a:solidFill>
                  <a:srgbClr val="000000"/>
                </a:solidFill>
                <a:effectLst/>
                <a:latin typeface="Times"/>
              </a:rPr>
              <a:t>Why and How Scientists Can Collaborate as Climate Changes</a:t>
            </a:r>
            <a:endParaRPr lang="en-US" sz="1800" dirty="0">
              <a:solidFill>
                <a:schemeClr val="accent3">
                  <a:lumMod val="40000"/>
                  <a:lumOff val="60000"/>
                </a:schemeClr>
              </a:solidFill>
              <a:latin typeface="+mj-lt"/>
            </a:endParaRPr>
          </a:p>
        </p:txBody>
      </p:sp>
      <p:sp>
        <p:nvSpPr>
          <p:cNvPr id="21" name="Text Placeholder 20">
            <a:extLst>
              <a:ext uri="{FF2B5EF4-FFF2-40B4-BE49-F238E27FC236}">
                <a16:creationId xmlns:a16="http://schemas.microsoft.com/office/drawing/2014/main" id="{6D2E7713-95D1-EF3A-14F4-0A419A859B0E}"/>
              </a:ext>
            </a:extLst>
          </p:cNvPr>
          <p:cNvSpPr>
            <a:spLocks noGrp="1"/>
          </p:cNvSpPr>
          <p:nvPr>
            <p:ph type="body" sz="quarter" idx="24"/>
          </p:nvPr>
        </p:nvSpPr>
        <p:spPr/>
        <p:txBody>
          <a:bodyPr>
            <a:normAutofit fontScale="25000" lnSpcReduction="20000"/>
          </a:bodyPr>
          <a:lstStyle/>
          <a:p>
            <a:endParaRPr lang="en-GB"/>
          </a:p>
        </p:txBody>
      </p:sp>
      <p:sp>
        <p:nvSpPr>
          <p:cNvPr id="22" name="Text Placeholder 21">
            <a:extLst>
              <a:ext uri="{FF2B5EF4-FFF2-40B4-BE49-F238E27FC236}">
                <a16:creationId xmlns:a16="http://schemas.microsoft.com/office/drawing/2014/main" id="{3F78AF4E-5FB1-4DB5-DBA3-3A562EA14B8F}"/>
              </a:ext>
            </a:extLst>
          </p:cNvPr>
          <p:cNvSpPr>
            <a:spLocks noGrp="1"/>
          </p:cNvSpPr>
          <p:nvPr>
            <p:ph type="body" sz="quarter" idx="25"/>
          </p:nvPr>
        </p:nvSpPr>
        <p:spPr>
          <a:xfrm>
            <a:off x="720000" y="5568027"/>
            <a:ext cx="5194300" cy="180000"/>
          </a:xfrm>
        </p:spPr>
        <p:txBody>
          <a:bodyPr/>
          <a:lstStyle/>
          <a:p>
            <a:r>
              <a:rPr lang="en-GB" sz="1300" dirty="0"/>
              <a:t>Brooke Anderson, PhD</a:t>
            </a:r>
          </a:p>
        </p:txBody>
      </p:sp>
      <p:sp>
        <p:nvSpPr>
          <p:cNvPr id="23" name="Text Placeholder 22">
            <a:extLst>
              <a:ext uri="{FF2B5EF4-FFF2-40B4-BE49-F238E27FC236}">
                <a16:creationId xmlns:a16="http://schemas.microsoft.com/office/drawing/2014/main" id="{2D395941-E43C-35C8-71FA-F7C471043B9A}"/>
              </a:ext>
            </a:extLst>
          </p:cNvPr>
          <p:cNvSpPr>
            <a:spLocks noGrp="1"/>
          </p:cNvSpPr>
          <p:nvPr>
            <p:ph type="body" sz="quarter" idx="26"/>
          </p:nvPr>
        </p:nvSpPr>
        <p:spPr>
          <a:xfrm>
            <a:off x="720000" y="5804922"/>
            <a:ext cx="7996488" cy="329478"/>
          </a:xfrm>
        </p:spPr>
        <p:txBody>
          <a:bodyPr/>
          <a:lstStyle/>
          <a:p>
            <a:r>
              <a:rPr lang="en-GB" sz="1300" dirty="0"/>
              <a:t>Associate Professor, Department of Radiological &amp; Environmental Health Sciences, Colorado State University</a:t>
            </a:r>
          </a:p>
        </p:txBody>
      </p:sp>
    </p:spTree>
    <p:custDataLst>
      <p:custData r:id="rId1"/>
      <p:custData r:id="rId2"/>
    </p:custDataLst>
    <p:extLst>
      <p:ext uri="{BB962C8B-B14F-4D97-AF65-F5344CB8AC3E}">
        <p14:creationId xmlns:p14="http://schemas.microsoft.com/office/powerpoint/2010/main" val="320524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10</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lnSpcReduction="10000"/>
          </a:bodyPr>
          <a:lstStyle/>
          <a:p>
            <a:r>
              <a:rPr lang="en-US" dirty="0"/>
              <a:t>Knowing the Storm is coming</a:t>
            </a:r>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lstStyle/>
          <a:p>
            <a:pPr marL="0" indent="0">
              <a:buNone/>
            </a:pPr>
            <a:r>
              <a:rPr lang="en-US" dirty="0"/>
              <a:t>“The first rule of hurricane coverage is that every broadcast must begin with palm trees bending in the wind.”</a:t>
            </a:r>
          </a:p>
          <a:p>
            <a:pPr marL="0" indent="0">
              <a:buNone/>
            </a:pPr>
            <a:r>
              <a:rPr lang="en-US" dirty="0"/>
              <a:t>				— Carl Hiaasen</a:t>
            </a:r>
          </a:p>
          <a:p>
            <a:pPr marL="0" indent="0">
              <a:buNone/>
            </a:pPr>
            <a:endParaRPr lang="en-US" dirty="0"/>
          </a:p>
          <a:p>
            <a:pPr marL="0" indent="0">
              <a:buNone/>
            </a:pPr>
            <a:r>
              <a:rPr lang="en-US" dirty="0"/>
              <a:t>Telegram to Galveston the day before the storm: </a:t>
            </a:r>
          </a:p>
          <a:p>
            <a:pPr marL="0" indent="0">
              <a:buNone/>
            </a:pPr>
            <a:r>
              <a:rPr lang="en-US" dirty="0"/>
              <a:t>“High northerly winds tonight and Saturday with probably heavy rain”</a:t>
            </a:r>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Forewarning</a:t>
            </a:r>
          </a:p>
        </p:txBody>
      </p:sp>
      <p:pic>
        <p:nvPicPr>
          <p:cNvPr id="5" name="Picture 2" descr="Ask the Weather Guys: Is hurricane forecasting improving?">
            <a:extLst>
              <a:ext uri="{FF2B5EF4-FFF2-40B4-BE49-F238E27FC236}">
                <a16:creationId xmlns:a16="http://schemas.microsoft.com/office/drawing/2014/main" id="{4DFCDEE8-15CD-E26F-8D8A-9A2416B89350}"/>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25741" r="2574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111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11</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lnSpcReduction="10000"/>
          </a:bodyPr>
          <a:lstStyle/>
          <a:p>
            <a:r>
              <a:rPr lang="en-US" dirty="0"/>
              <a:t>The 1900 Galveston hurricane</a:t>
            </a:r>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lstStyle/>
          <a:p>
            <a:r>
              <a:rPr lang="en-US" dirty="0"/>
              <a:t>Once the storm left Cuba, the US Weather Bureau wasn’t sure where it was</a:t>
            </a:r>
          </a:p>
          <a:p>
            <a:r>
              <a:rPr lang="en-US" dirty="0"/>
              <a:t>They thought the storm had turned toward Florida and issued warnings for the Atlantic coast</a:t>
            </a:r>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Tracking the storm</a:t>
            </a:r>
          </a:p>
        </p:txBody>
      </p:sp>
      <p:pic>
        <p:nvPicPr>
          <p:cNvPr id="6" name="Picture 2" descr="An alternative style track map focusing on the storm's path from September 1–10.">
            <a:extLst>
              <a:ext uri="{FF2B5EF4-FFF2-40B4-BE49-F238E27FC236}">
                <a16:creationId xmlns:a16="http://schemas.microsoft.com/office/drawing/2014/main" id="{4F4FAF34-964D-4E35-83B3-5731AF3706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90" r="48079"/>
          <a:stretch/>
        </p:blipFill>
        <p:spPr bwMode="auto">
          <a:xfrm>
            <a:off x="7261412" y="52574"/>
            <a:ext cx="4787153" cy="6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6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E402-BEA5-6F19-D318-9718D0012B50}"/>
              </a:ext>
            </a:extLst>
          </p:cNvPr>
          <p:cNvSpPr>
            <a:spLocks noGrp="1"/>
          </p:cNvSpPr>
          <p:nvPr>
            <p:ph type="title"/>
          </p:nvPr>
        </p:nvSpPr>
        <p:spPr/>
        <p:txBody>
          <a:bodyPr>
            <a:normAutofit fontScale="90000"/>
          </a:bodyPr>
          <a:lstStyle/>
          <a:p>
            <a:r>
              <a:rPr lang="en-US" dirty="0"/>
              <a:t>Flying the Storm</a:t>
            </a:r>
          </a:p>
        </p:txBody>
      </p:sp>
      <p:sp>
        <p:nvSpPr>
          <p:cNvPr id="4" name="Date Placeholder 3">
            <a:extLst>
              <a:ext uri="{FF2B5EF4-FFF2-40B4-BE49-F238E27FC236}">
                <a16:creationId xmlns:a16="http://schemas.microsoft.com/office/drawing/2014/main" id="{DA04E883-4634-0FA8-0961-19A4053F58FD}"/>
              </a:ext>
            </a:extLst>
          </p:cNvPr>
          <p:cNvSpPr>
            <a:spLocks noGrp="1"/>
          </p:cNvSpPr>
          <p:nvPr>
            <p:ph type="dt" sz="half" idx="10"/>
          </p:nvPr>
        </p:nvSpPr>
        <p:spPr/>
        <p:txBody>
          <a:bodyPr/>
          <a:lstStyle/>
          <a:p>
            <a:fld id="{25DFFA7D-C6F9-4793-A484-189BA9659493}" type="datetime4">
              <a:rPr lang="en-US" noProof="0" smtClean="0"/>
              <a:t>February 26, 2024</a:t>
            </a:fld>
            <a:endParaRPr lang="en-US" noProof="0"/>
          </a:p>
        </p:txBody>
      </p:sp>
      <p:sp>
        <p:nvSpPr>
          <p:cNvPr id="5" name="Slide Number Placeholder 4">
            <a:extLst>
              <a:ext uri="{FF2B5EF4-FFF2-40B4-BE49-F238E27FC236}">
                <a16:creationId xmlns:a16="http://schemas.microsoft.com/office/drawing/2014/main" id="{F8ABC3D8-850F-57F5-E61F-FD6CE202FC1F}"/>
              </a:ext>
            </a:extLst>
          </p:cNvPr>
          <p:cNvSpPr>
            <a:spLocks noGrp="1"/>
          </p:cNvSpPr>
          <p:nvPr>
            <p:ph type="sldNum" sz="quarter" idx="11"/>
          </p:nvPr>
        </p:nvSpPr>
        <p:spPr/>
        <p:txBody>
          <a:bodyPr/>
          <a:lstStyle/>
          <a:p>
            <a:fld id="{2DDEA8E7-5F55-4A60-8EF9-470692FC5635}" type="slidenum">
              <a:rPr lang="en-US" noProof="0" smtClean="0"/>
              <a:pPr/>
              <a:t>12</a:t>
            </a:fld>
            <a:endParaRPr lang="en-US" noProof="0"/>
          </a:p>
        </p:txBody>
      </p:sp>
      <p:sp>
        <p:nvSpPr>
          <p:cNvPr id="7" name="Text Placeholder 6">
            <a:extLst>
              <a:ext uri="{FF2B5EF4-FFF2-40B4-BE49-F238E27FC236}">
                <a16:creationId xmlns:a16="http://schemas.microsoft.com/office/drawing/2014/main" id="{0040A001-5444-F119-0AFE-E19F1F5D823A}"/>
              </a:ext>
            </a:extLst>
          </p:cNvPr>
          <p:cNvSpPr>
            <a:spLocks noGrp="1"/>
          </p:cNvSpPr>
          <p:nvPr>
            <p:ph type="body" sz="quarter" idx="13"/>
          </p:nvPr>
        </p:nvSpPr>
        <p:spPr/>
        <p:txBody>
          <a:bodyPr>
            <a:normAutofit lnSpcReduction="10000"/>
          </a:bodyPr>
          <a:lstStyle/>
          <a:p>
            <a:r>
              <a:rPr lang="en-US" dirty="0"/>
              <a:t>NOAA Hurricane Hunters</a:t>
            </a:r>
          </a:p>
        </p:txBody>
      </p:sp>
      <p:pic>
        <p:nvPicPr>
          <p:cNvPr id="8" name="Picture 2" descr="NOAA Hurricane Hunters | Office of Marine and Aviation Operations">
            <a:extLst>
              <a:ext uri="{FF2B5EF4-FFF2-40B4-BE49-F238E27FC236}">
                <a16:creationId xmlns:a16="http://schemas.microsoft.com/office/drawing/2014/main" id="{3E7FB47D-91EF-92D3-AE23-D25437B56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828" y="1708618"/>
            <a:ext cx="6961638" cy="39159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achel Johnson">
            <a:extLst>
              <a:ext uri="{FF2B5EF4-FFF2-40B4-BE49-F238E27FC236}">
                <a16:creationId xmlns:a16="http://schemas.microsoft.com/office/drawing/2014/main" id="{A09537BA-7B41-7542-6825-A87B624158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92" y="1690688"/>
            <a:ext cx="5257800" cy="391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9FA7498-1F21-54BE-A5BA-FFA45CA5E624}"/>
              </a:ext>
            </a:extLst>
          </p:cNvPr>
          <p:cNvSpPr txBox="1"/>
          <p:nvPr/>
        </p:nvSpPr>
        <p:spPr>
          <a:xfrm>
            <a:off x="9847829" y="5706920"/>
            <a:ext cx="1970436" cy="369332"/>
          </a:xfrm>
          <a:prstGeom prst="rect">
            <a:avLst/>
          </a:prstGeom>
          <a:noFill/>
        </p:spPr>
        <p:txBody>
          <a:bodyPr wrap="square" rtlCol="0">
            <a:spAutoFit/>
          </a:bodyPr>
          <a:lstStyle/>
          <a:p>
            <a:r>
              <a:rPr lang="en-US" dirty="0"/>
              <a:t>Source: NOAA</a:t>
            </a:r>
          </a:p>
        </p:txBody>
      </p:sp>
    </p:spTree>
    <p:extLst>
      <p:ext uri="{BB962C8B-B14F-4D97-AF65-F5344CB8AC3E}">
        <p14:creationId xmlns:p14="http://schemas.microsoft.com/office/powerpoint/2010/main" val="222533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766D6AE0-2B00-EA12-87B9-9BD05E9B7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044" y="-158984"/>
            <a:ext cx="10571911" cy="70349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EA5B79-C9E7-F8CD-C929-3808C834AF80}"/>
              </a:ext>
            </a:extLst>
          </p:cNvPr>
          <p:cNvSpPr txBox="1"/>
          <p:nvPr/>
        </p:nvSpPr>
        <p:spPr>
          <a:xfrm>
            <a:off x="131456" y="6185647"/>
            <a:ext cx="3472356" cy="369332"/>
          </a:xfrm>
          <a:prstGeom prst="rect">
            <a:avLst/>
          </a:prstGeom>
          <a:solidFill>
            <a:schemeClr val="bg2">
              <a:lumMod val="90000"/>
            </a:schemeClr>
          </a:solidFill>
        </p:spPr>
        <p:txBody>
          <a:bodyPr wrap="square" rtlCol="0">
            <a:spAutoFit/>
          </a:bodyPr>
          <a:lstStyle/>
          <a:p>
            <a:r>
              <a:rPr lang="en-US" dirty="0"/>
              <a:t>Source: NOAA, GOES East Satellite</a:t>
            </a:r>
          </a:p>
        </p:txBody>
      </p:sp>
    </p:spTree>
    <p:extLst>
      <p:ext uri="{BB962C8B-B14F-4D97-AF65-F5344CB8AC3E}">
        <p14:creationId xmlns:p14="http://schemas.microsoft.com/office/powerpoint/2010/main" val="3761355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E402-BEA5-6F19-D318-9718D0012B50}"/>
              </a:ext>
            </a:extLst>
          </p:cNvPr>
          <p:cNvSpPr>
            <a:spLocks noGrp="1"/>
          </p:cNvSpPr>
          <p:nvPr>
            <p:ph type="title"/>
          </p:nvPr>
        </p:nvSpPr>
        <p:spPr/>
        <p:txBody>
          <a:bodyPr>
            <a:normAutofit fontScale="90000"/>
          </a:bodyPr>
          <a:lstStyle/>
          <a:p>
            <a:r>
              <a:rPr lang="en-US" dirty="0"/>
              <a:t>Forecasting</a:t>
            </a:r>
          </a:p>
        </p:txBody>
      </p:sp>
      <p:sp>
        <p:nvSpPr>
          <p:cNvPr id="4" name="Date Placeholder 3">
            <a:extLst>
              <a:ext uri="{FF2B5EF4-FFF2-40B4-BE49-F238E27FC236}">
                <a16:creationId xmlns:a16="http://schemas.microsoft.com/office/drawing/2014/main" id="{DA04E883-4634-0FA8-0961-19A4053F58FD}"/>
              </a:ext>
            </a:extLst>
          </p:cNvPr>
          <p:cNvSpPr>
            <a:spLocks noGrp="1"/>
          </p:cNvSpPr>
          <p:nvPr>
            <p:ph type="dt" sz="half" idx="10"/>
          </p:nvPr>
        </p:nvSpPr>
        <p:spPr/>
        <p:txBody>
          <a:bodyPr/>
          <a:lstStyle/>
          <a:p>
            <a:fld id="{25DFFA7D-C6F9-4793-A484-189BA9659493}" type="datetime4">
              <a:rPr lang="en-US" noProof="0" smtClean="0"/>
              <a:t>February 26, 2024</a:t>
            </a:fld>
            <a:endParaRPr lang="en-US" noProof="0"/>
          </a:p>
        </p:txBody>
      </p:sp>
      <p:sp>
        <p:nvSpPr>
          <p:cNvPr id="5" name="Slide Number Placeholder 4">
            <a:extLst>
              <a:ext uri="{FF2B5EF4-FFF2-40B4-BE49-F238E27FC236}">
                <a16:creationId xmlns:a16="http://schemas.microsoft.com/office/drawing/2014/main" id="{F8ABC3D8-850F-57F5-E61F-FD6CE202FC1F}"/>
              </a:ext>
            </a:extLst>
          </p:cNvPr>
          <p:cNvSpPr>
            <a:spLocks noGrp="1"/>
          </p:cNvSpPr>
          <p:nvPr>
            <p:ph type="sldNum" sz="quarter" idx="11"/>
          </p:nvPr>
        </p:nvSpPr>
        <p:spPr/>
        <p:txBody>
          <a:bodyPr/>
          <a:lstStyle/>
          <a:p>
            <a:fld id="{2DDEA8E7-5F55-4A60-8EF9-470692FC5635}" type="slidenum">
              <a:rPr lang="en-US" noProof="0" smtClean="0"/>
              <a:pPr/>
              <a:t>14</a:t>
            </a:fld>
            <a:endParaRPr lang="en-US" noProof="0"/>
          </a:p>
        </p:txBody>
      </p:sp>
      <p:sp>
        <p:nvSpPr>
          <p:cNvPr id="7" name="Text Placeholder 6">
            <a:extLst>
              <a:ext uri="{FF2B5EF4-FFF2-40B4-BE49-F238E27FC236}">
                <a16:creationId xmlns:a16="http://schemas.microsoft.com/office/drawing/2014/main" id="{0040A001-5444-F119-0AFE-E19F1F5D823A}"/>
              </a:ext>
            </a:extLst>
          </p:cNvPr>
          <p:cNvSpPr>
            <a:spLocks noGrp="1"/>
          </p:cNvSpPr>
          <p:nvPr>
            <p:ph type="body" sz="quarter" idx="13"/>
          </p:nvPr>
        </p:nvSpPr>
        <p:spPr/>
        <p:txBody>
          <a:bodyPr>
            <a:normAutofit lnSpcReduction="10000"/>
          </a:bodyPr>
          <a:lstStyle/>
          <a:p>
            <a:r>
              <a:rPr lang="en-US" dirty="0"/>
              <a:t>Predicting where the storm will go</a:t>
            </a:r>
          </a:p>
        </p:txBody>
      </p:sp>
      <p:sp>
        <p:nvSpPr>
          <p:cNvPr id="9" name="TextBox 8">
            <a:extLst>
              <a:ext uri="{FF2B5EF4-FFF2-40B4-BE49-F238E27FC236}">
                <a16:creationId xmlns:a16="http://schemas.microsoft.com/office/drawing/2014/main" id="{9B9CE7EA-43F1-BA2D-9C46-611E0F4B7DD3}"/>
              </a:ext>
            </a:extLst>
          </p:cNvPr>
          <p:cNvSpPr txBox="1"/>
          <p:nvPr/>
        </p:nvSpPr>
        <p:spPr>
          <a:xfrm>
            <a:off x="9982200" y="5813140"/>
            <a:ext cx="2557462" cy="369332"/>
          </a:xfrm>
          <a:prstGeom prst="rect">
            <a:avLst/>
          </a:prstGeom>
          <a:noFill/>
        </p:spPr>
        <p:txBody>
          <a:bodyPr wrap="square" rtlCol="0">
            <a:spAutoFit/>
          </a:bodyPr>
          <a:lstStyle/>
          <a:p>
            <a:r>
              <a:rPr lang="en-US" dirty="0"/>
              <a:t>Source: WBNG</a:t>
            </a:r>
          </a:p>
        </p:txBody>
      </p:sp>
      <p:sp>
        <p:nvSpPr>
          <p:cNvPr id="3" name="Content Placeholder 2">
            <a:extLst>
              <a:ext uri="{FF2B5EF4-FFF2-40B4-BE49-F238E27FC236}">
                <a16:creationId xmlns:a16="http://schemas.microsoft.com/office/drawing/2014/main" id="{F8068A6E-8571-4649-065B-94A12350DC38}"/>
              </a:ext>
            </a:extLst>
          </p:cNvPr>
          <p:cNvSpPr>
            <a:spLocks noGrp="1"/>
          </p:cNvSpPr>
          <p:nvPr>
            <p:ph idx="1"/>
          </p:nvPr>
        </p:nvSpPr>
        <p:spPr/>
        <p:txBody>
          <a:bodyPr/>
          <a:lstStyle/>
          <a:p>
            <a:endParaRPr lang="en-US"/>
          </a:p>
        </p:txBody>
      </p:sp>
      <p:pic>
        <p:nvPicPr>
          <p:cNvPr id="6" name="Picture 2" descr="undefined">
            <a:extLst>
              <a:ext uri="{FF2B5EF4-FFF2-40B4-BE49-F238E27FC236}">
                <a16:creationId xmlns:a16="http://schemas.microsoft.com/office/drawing/2014/main" id="{B6D717A1-A122-AB0A-B98F-FC633A962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1626238"/>
            <a:ext cx="6835736" cy="481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undefined">
            <a:extLst>
              <a:ext uri="{FF2B5EF4-FFF2-40B4-BE49-F238E27FC236}">
                <a16:creationId xmlns:a16="http://schemas.microsoft.com/office/drawing/2014/main" id="{EAB4DFA9-4286-A2CC-54AF-EC0FFAE536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27" t="31480" r="40620" b="52056"/>
          <a:stretch/>
        </p:blipFill>
        <p:spPr bwMode="auto">
          <a:xfrm>
            <a:off x="4612834" y="2853177"/>
            <a:ext cx="6939807" cy="244895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319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icture">
            <a:extLst>
              <a:ext uri="{FF2B5EF4-FFF2-40B4-BE49-F238E27FC236}">
                <a16:creationId xmlns:a16="http://schemas.microsoft.com/office/drawing/2014/main" id="{E0E4DD40-98F7-5396-EAFC-B0E978ECD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720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481E9CB-4566-76A9-8071-ECCA1280BFF2}"/>
              </a:ext>
            </a:extLst>
          </p:cNvPr>
          <p:cNvSpPr txBox="1"/>
          <p:nvPr/>
        </p:nvSpPr>
        <p:spPr>
          <a:xfrm>
            <a:off x="8963025" y="5843587"/>
            <a:ext cx="3000375" cy="646331"/>
          </a:xfrm>
          <a:prstGeom prst="rect">
            <a:avLst/>
          </a:prstGeom>
          <a:noFill/>
        </p:spPr>
        <p:txBody>
          <a:bodyPr wrap="square" rtlCol="0">
            <a:spAutoFit/>
          </a:bodyPr>
          <a:lstStyle/>
          <a:p>
            <a:r>
              <a:rPr lang="en-US" dirty="0"/>
              <a:t>Source: Saturday Evening Post</a:t>
            </a:r>
          </a:p>
          <a:p>
            <a:r>
              <a:rPr lang="en-US" dirty="0"/>
              <a:t>1946</a:t>
            </a:r>
          </a:p>
        </p:txBody>
      </p:sp>
    </p:spTree>
    <p:extLst>
      <p:ext uri="{BB962C8B-B14F-4D97-AF65-F5344CB8AC3E}">
        <p14:creationId xmlns:p14="http://schemas.microsoft.com/office/powerpoint/2010/main" val="2799715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E402-BEA5-6F19-D318-9718D0012B50}"/>
              </a:ext>
            </a:extLst>
          </p:cNvPr>
          <p:cNvSpPr>
            <a:spLocks noGrp="1"/>
          </p:cNvSpPr>
          <p:nvPr>
            <p:ph type="title"/>
          </p:nvPr>
        </p:nvSpPr>
        <p:spPr/>
        <p:txBody>
          <a:bodyPr>
            <a:normAutofit fontScale="90000"/>
          </a:bodyPr>
          <a:lstStyle/>
          <a:p>
            <a:r>
              <a:rPr lang="en-US" dirty="0"/>
              <a:t>Forecasting</a:t>
            </a:r>
          </a:p>
        </p:txBody>
      </p:sp>
      <p:sp>
        <p:nvSpPr>
          <p:cNvPr id="4" name="Date Placeholder 3">
            <a:extLst>
              <a:ext uri="{FF2B5EF4-FFF2-40B4-BE49-F238E27FC236}">
                <a16:creationId xmlns:a16="http://schemas.microsoft.com/office/drawing/2014/main" id="{DA04E883-4634-0FA8-0961-19A4053F58FD}"/>
              </a:ext>
            </a:extLst>
          </p:cNvPr>
          <p:cNvSpPr>
            <a:spLocks noGrp="1"/>
          </p:cNvSpPr>
          <p:nvPr>
            <p:ph type="dt" sz="half" idx="10"/>
          </p:nvPr>
        </p:nvSpPr>
        <p:spPr/>
        <p:txBody>
          <a:bodyPr/>
          <a:lstStyle/>
          <a:p>
            <a:fld id="{25DFFA7D-C6F9-4793-A484-189BA9659493}" type="datetime4">
              <a:rPr lang="en-US" noProof="0" smtClean="0"/>
              <a:t>February 26, 2024</a:t>
            </a:fld>
            <a:endParaRPr lang="en-US" noProof="0"/>
          </a:p>
        </p:txBody>
      </p:sp>
      <p:sp>
        <p:nvSpPr>
          <p:cNvPr id="5" name="Slide Number Placeholder 4">
            <a:extLst>
              <a:ext uri="{FF2B5EF4-FFF2-40B4-BE49-F238E27FC236}">
                <a16:creationId xmlns:a16="http://schemas.microsoft.com/office/drawing/2014/main" id="{F8ABC3D8-850F-57F5-E61F-FD6CE202FC1F}"/>
              </a:ext>
            </a:extLst>
          </p:cNvPr>
          <p:cNvSpPr>
            <a:spLocks noGrp="1"/>
          </p:cNvSpPr>
          <p:nvPr>
            <p:ph type="sldNum" sz="quarter" idx="11"/>
          </p:nvPr>
        </p:nvSpPr>
        <p:spPr/>
        <p:txBody>
          <a:bodyPr/>
          <a:lstStyle/>
          <a:p>
            <a:fld id="{2DDEA8E7-5F55-4A60-8EF9-470692FC5635}" type="slidenum">
              <a:rPr lang="en-US" noProof="0" smtClean="0"/>
              <a:pPr/>
              <a:t>16</a:t>
            </a:fld>
            <a:endParaRPr lang="en-US" noProof="0"/>
          </a:p>
        </p:txBody>
      </p:sp>
      <p:sp>
        <p:nvSpPr>
          <p:cNvPr id="7" name="Text Placeholder 6">
            <a:extLst>
              <a:ext uri="{FF2B5EF4-FFF2-40B4-BE49-F238E27FC236}">
                <a16:creationId xmlns:a16="http://schemas.microsoft.com/office/drawing/2014/main" id="{0040A001-5444-F119-0AFE-E19F1F5D823A}"/>
              </a:ext>
            </a:extLst>
          </p:cNvPr>
          <p:cNvSpPr>
            <a:spLocks noGrp="1"/>
          </p:cNvSpPr>
          <p:nvPr>
            <p:ph type="body" sz="quarter" idx="13"/>
          </p:nvPr>
        </p:nvSpPr>
        <p:spPr/>
        <p:txBody>
          <a:bodyPr>
            <a:normAutofit lnSpcReduction="10000"/>
          </a:bodyPr>
          <a:lstStyle/>
          <a:p>
            <a:r>
              <a:rPr lang="en-US" dirty="0"/>
              <a:t>Predicting where the storm will go</a:t>
            </a:r>
          </a:p>
        </p:txBody>
      </p:sp>
      <p:pic>
        <p:nvPicPr>
          <p:cNvPr id="8" name="Picture 2">
            <a:extLst>
              <a:ext uri="{FF2B5EF4-FFF2-40B4-BE49-F238E27FC236}">
                <a16:creationId xmlns:a16="http://schemas.microsoft.com/office/drawing/2014/main" id="{62AAD2BC-210C-A1A4-C8BA-57E51D8742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76123" y="1839913"/>
            <a:ext cx="7639754" cy="42973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B9CE7EA-43F1-BA2D-9C46-611E0F4B7DD3}"/>
              </a:ext>
            </a:extLst>
          </p:cNvPr>
          <p:cNvSpPr txBox="1"/>
          <p:nvPr/>
        </p:nvSpPr>
        <p:spPr>
          <a:xfrm>
            <a:off x="9982200" y="5813140"/>
            <a:ext cx="2557462" cy="369332"/>
          </a:xfrm>
          <a:prstGeom prst="rect">
            <a:avLst/>
          </a:prstGeom>
          <a:noFill/>
        </p:spPr>
        <p:txBody>
          <a:bodyPr wrap="square" rtlCol="0">
            <a:spAutoFit/>
          </a:bodyPr>
          <a:lstStyle/>
          <a:p>
            <a:r>
              <a:rPr lang="en-US" dirty="0"/>
              <a:t>Source: WBNG</a:t>
            </a:r>
          </a:p>
        </p:txBody>
      </p:sp>
    </p:spTree>
    <p:extLst>
      <p:ext uri="{BB962C8B-B14F-4D97-AF65-F5344CB8AC3E}">
        <p14:creationId xmlns:p14="http://schemas.microsoft.com/office/powerpoint/2010/main" val="1780419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gazine cover with a river and a group of people&#10;&#10;Description automatically generated">
            <a:extLst>
              <a:ext uri="{FF2B5EF4-FFF2-40B4-BE49-F238E27FC236}">
                <a16:creationId xmlns:a16="http://schemas.microsoft.com/office/drawing/2014/main" id="{8ABF693F-E258-ACE4-31B8-398657BA5CD3}"/>
              </a:ext>
            </a:extLst>
          </p:cNvPr>
          <p:cNvPicPr>
            <a:picLocks noChangeAspect="1"/>
          </p:cNvPicPr>
          <p:nvPr/>
        </p:nvPicPr>
        <p:blipFill>
          <a:blip r:embed="rId2"/>
          <a:stretch>
            <a:fillRect/>
          </a:stretch>
        </p:blipFill>
        <p:spPr>
          <a:xfrm>
            <a:off x="0" y="0"/>
            <a:ext cx="5254113" cy="6858000"/>
          </a:xfrm>
          <a:prstGeom prst="rect">
            <a:avLst/>
          </a:prstGeom>
        </p:spPr>
      </p:pic>
      <p:sp>
        <p:nvSpPr>
          <p:cNvPr id="4" name="TextBox 3">
            <a:extLst>
              <a:ext uri="{FF2B5EF4-FFF2-40B4-BE49-F238E27FC236}">
                <a16:creationId xmlns:a16="http://schemas.microsoft.com/office/drawing/2014/main" id="{9BFC565C-3732-682D-B11F-6E8009A86664}"/>
              </a:ext>
            </a:extLst>
          </p:cNvPr>
          <p:cNvSpPr txBox="1"/>
          <p:nvPr/>
        </p:nvSpPr>
        <p:spPr>
          <a:xfrm>
            <a:off x="10472397" y="5802921"/>
            <a:ext cx="1683774" cy="923330"/>
          </a:xfrm>
          <a:prstGeom prst="rect">
            <a:avLst/>
          </a:prstGeom>
          <a:noFill/>
        </p:spPr>
        <p:txBody>
          <a:bodyPr wrap="square" rtlCol="0">
            <a:spAutoFit/>
          </a:bodyPr>
          <a:lstStyle/>
          <a:p>
            <a:r>
              <a:rPr lang="en-US" dirty="0"/>
              <a:t>Source: Scientific American</a:t>
            </a:r>
          </a:p>
        </p:txBody>
      </p:sp>
      <p:pic>
        <p:nvPicPr>
          <p:cNvPr id="6" name="Picture 5" descr="A group of people walking along a road&#10;&#10;Description automatically generated">
            <a:extLst>
              <a:ext uri="{FF2B5EF4-FFF2-40B4-BE49-F238E27FC236}">
                <a16:creationId xmlns:a16="http://schemas.microsoft.com/office/drawing/2014/main" id="{FE0B9DE1-A390-549B-CC65-33A6EBDC6D57}"/>
              </a:ext>
            </a:extLst>
          </p:cNvPr>
          <p:cNvPicPr>
            <a:picLocks noChangeAspect="1"/>
          </p:cNvPicPr>
          <p:nvPr/>
        </p:nvPicPr>
        <p:blipFill>
          <a:blip r:embed="rId3"/>
          <a:stretch>
            <a:fillRect/>
          </a:stretch>
        </p:blipFill>
        <p:spPr>
          <a:xfrm>
            <a:off x="5254113" y="0"/>
            <a:ext cx="5218284" cy="6858000"/>
          </a:xfrm>
          <a:prstGeom prst="rect">
            <a:avLst/>
          </a:prstGeom>
        </p:spPr>
      </p:pic>
    </p:spTree>
    <p:extLst>
      <p:ext uri="{BB962C8B-B14F-4D97-AF65-F5344CB8AC3E}">
        <p14:creationId xmlns:p14="http://schemas.microsoft.com/office/powerpoint/2010/main" val="143242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18</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lnSpcReduction="10000"/>
          </a:bodyPr>
          <a:lstStyle/>
          <a:p>
            <a:r>
              <a:rPr lang="en-US" dirty="0"/>
              <a:t>Hardening infrastructure</a:t>
            </a:r>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lstStyle/>
          <a:p>
            <a:r>
              <a:rPr lang="en-US" dirty="0"/>
              <a:t>After the storm, Galveston built a seawall to protect against future storm surge.</a:t>
            </a:r>
          </a:p>
          <a:p>
            <a:r>
              <a:rPr lang="en-US" dirty="0"/>
              <a:t>The seawall is about 17 feet tall and currently more than 10 miles long.</a:t>
            </a:r>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Engineering for storms</a:t>
            </a:r>
          </a:p>
        </p:txBody>
      </p:sp>
      <p:pic>
        <p:nvPicPr>
          <p:cNvPr id="2" name="Picture 2">
            <a:extLst>
              <a:ext uri="{FF2B5EF4-FFF2-40B4-BE49-F238E27FC236}">
                <a16:creationId xmlns:a16="http://schemas.microsoft.com/office/drawing/2014/main" id="{C9710416-1058-80D8-4794-02543FD11658}"/>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21642" r="21642"/>
          <a:stretch>
            <a:fillRect/>
          </a:stretch>
        </p:blipFill>
        <p:spPr bwMode="auto">
          <a:xfrm>
            <a:off x="7200900" y="0"/>
            <a:ext cx="4991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191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0F1A-58D6-0717-4865-E01DAE862D8D}"/>
              </a:ext>
            </a:extLst>
          </p:cNvPr>
          <p:cNvSpPr>
            <a:spLocks noGrp="1"/>
          </p:cNvSpPr>
          <p:nvPr>
            <p:ph type="title"/>
          </p:nvPr>
        </p:nvSpPr>
        <p:spPr/>
        <p:txBody>
          <a:bodyPr/>
          <a:lstStyle/>
          <a:p>
            <a:r>
              <a:rPr lang="en-US" dirty="0"/>
              <a:t>Tips for Collaborating</a:t>
            </a:r>
          </a:p>
        </p:txBody>
      </p:sp>
      <p:sp>
        <p:nvSpPr>
          <p:cNvPr id="3" name="Text Placeholder 2">
            <a:extLst>
              <a:ext uri="{FF2B5EF4-FFF2-40B4-BE49-F238E27FC236}">
                <a16:creationId xmlns:a16="http://schemas.microsoft.com/office/drawing/2014/main" id="{CB300C4D-5284-4005-AD2F-A27526724940}"/>
              </a:ext>
            </a:extLst>
          </p:cNvPr>
          <p:cNvSpPr>
            <a:spLocks noGrp="1"/>
          </p:cNvSpPr>
          <p:nvPr>
            <p:ph type="body" idx="1"/>
          </p:nvPr>
        </p:nvSpPr>
        <p:spPr/>
        <p:txBody>
          <a:bodyPr/>
          <a:lstStyle/>
          <a:p>
            <a:r>
              <a:rPr lang="en-US" dirty="0"/>
              <a:t>Lessons Learned in Creating Strong and Effective Interdisciplinary Collaboration</a:t>
            </a:r>
          </a:p>
        </p:txBody>
      </p:sp>
      <p:sp>
        <p:nvSpPr>
          <p:cNvPr id="4" name="Date Placeholder 3">
            <a:extLst>
              <a:ext uri="{FF2B5EF4-FFF2-40B4-BE49-F238E27FC236}">
                <a16:creationId xmlns:a16="http://schemas.microsoft.com/office/drawing/2014/main" id="{82759E75-ED1A-80D5-F700-3F7FACDD600A}"/>
              </a:ext>
            </a:extLst>
          </p:cNvPr>
          <p:cNvSpPr>
            <a:spLocks noGrp="1"/>
          </p:cNvSpPr>
          <p:nvPr>
            <p:ph type="dt" sz="half" idx="10"/>
          </p:nvPr>
        </p:nvSpPr>
        <p:spPr/>
        <p:txBody>
          <a:bodyPr/>
          <a:lstStyle/>
          <a:p>
            <a:fld id="{38A0D741-0EB3-4C59-BAA8-0850358A1FC2}" type="datetime4">
              <a:rPr lang="en-US" smtClean="0"/>
              <a:t>February 26, 2024</a:t>
            </a:fld>
            <a:endParaRPr lang="en-GB"/>
          </a:p>
        </p:txBody>
      </p:sp>
      <p:sp>
        <p:nvSpPr>
          <p:cNvPr id="5" name="Slide Number Placeholder 4">
            <a:extLst>
              <a:ext uri="{FF2B5EF4-FFF2-40B4-BE49-F238E27FC236}">
                <a16:creationId xmlns:a16="http://schemas.microsoft.com/office/drawing/2014/main" id="{EE835988-E80D-1CCE-D6CF-E47D428ECC71}"/>
              </a:ext>
            </a:extLst>
          </p:cNvPr>
          <p:cNvSpPr>
            <a:spLocks noGrp="1"/>
          </p:cNvSpPr>
          <p:nvPr>
            <p:ph type="sldNum" sz="quarter" idx="12"/>
          </p:nvPr>
        </p:nvSpPr>
        <p:spPr/>
        <p:txBody>
          <a:bodyPr/>
          <a:lstStyle/>
          <a:p>
            <a:fld id="{B7048EB2-ABBB-452B-B43B-31E8A7DFB90B}" type="slidenum">
              <a:rPr lang="en-GB" smtClean="0"/>
              <a:pPr/>
              <a:t>19</a:t>
            </a:fld>
            <a:endParaRPr lang="en-GB"/>
          </a:p>
        </p:txBody>
      </p:sp>
    </p:spTree>
    <p:extLst>
      <p:ext uri="{BB962C8B-B14F-4D97-AF65-F5344CB8AC3E}">
        <p14:creationId xmlns:p14="http://schemas.microsoft.com/office/powerpoint/2010/main" val="3328380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2</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lnSpcReduction="10000"/>
          </a:bodyPr>
          <a:lstStyle/>
          <a:p>
            <a:r>
              <a:rPr lang="en-US" dirty="0"/>
              <a:t>“You and Your Research”</a:t>
            </a:r>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normAutofit lnSpcReduction="10000"/>
          </a:bodyPr>
          <a:lstStyle/>
          <a:p>
            <a:pPr marL="0" indent="0">
              <a:buNone/>
            </a:pPr>
            <a:r>
              <a:rPr lang="en-US" dirty="0"/>
              <a:t>“</a:t>
            </a:r>
            <a:r>
              <a:rPr lang="en-US" b="1" i="0" dirty="0">
                <a:solidFill>
                  <a:srgbClr val="111111"/>
                </a:solidFill>
                <a:effectLst/>
                <a:latin typeface="minion-pro"/>
              </a:rPr>
              <a:t>For some years I set aside Friday afternoons for ‘great thoughts’. </a:t>
            </a:r>
            <a:r>
              <a:rPr lang="en-US" b="0" i="0" dirty="0">
                <a:solidFill>
                  <a:srgbClr val="111111"/>
                </a:solidFill>
                <a:effectLst/>
                <a:latin typeface="minion-pro"/>
              </a:rPr>
              <a:t>Of course, I would answer the telephone, sign a letter, and such trivia, but essentially, once lunch started, I would only think great thoughts—what was the nature of computing, how would it affect the development of science, what was the natural role of computers in Bell Telephone Laboratories, what effect will computers have on AT&amp;T, on science generally?”</a:t>
            </a:r>
            <a:endParaRPr lang="en-US" dirty="0"/>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Richard Hamming</a:t>
            </a:r>
          </a:p>
        </p:txBody>
      </p:sp>
      <p:pic>
        <p:nvPicPr>
          <p:cNvPr id="2" name="Picture 2" descr="undefined">
            <a:extLst>
              <a:ext uri="{FF2B5EF4-FFF2-40B4-BE49-F238E27FC236}">
                <a16:creationId xmlns:a16="http://schemas.microsoft.com/office/drawing/2014/main" id="{380D4395-E9EF-DA5F-6406-A8B0FA36667A}"/>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2404" r="24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025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document&#10;&#10;Description automatically generated">
            <a:extLst>
              <a:ext uri="{FF2B5EF4-FFF2-40B4-BE49-F238E27FC236}">
                <a16:creationId xmlns:a16="http://schemas.microsoft.com/office/drawing/2014/main" id="{C9C20E26-49FB-BA83-DB46-E35780FCE9D6}"/>
              </a:ext>
            </a:extLst>
          </p:cNvPr>
          <p:cNvPicPr>
            <a:picLocks noGrp="1" noChangeAspect="1"/>
          </p:cNvPicPr>
          <p:nvPr>
            <p:ph idx="1"/>
          </p:nvPr>
        </p:nvPicPr>
        <p:blipFill rotWithShape="1">
          <a:blip r:embed="rId2"/>
          <a:srcRect l="2338" r="4157"/>
          <a:stretch/>
        </p:blipFill>
        <p:spPr>
          <a:xfrm>
            <a:off x="0" y="1279566"/>
            <a:ext cx="12192000" cy="4298867"/>
          </a:xfrm>
        </p:spPr>
      </p:pic>
    </p:spTree>
    <p:extLst>
      <p:ext uri="{BB962C8B-B14F-4D97-AF65-F5344CB8AC3E}">
        <p14:creationId xmlns:p14="http://schemas.microsoft.com/office/powerpoint/2010/main" val="231708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21</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lnSpcReduction="10000"/>
          </a:bodyPr>
          <a:lstStyle/>
          <a:p>
            <a:r>
              <a:rPr lang="en-US" dirty="0"/>
              <a:t>“You and Your Research”</a:t>
            </a:r>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lstStyle/>
          <a:p>
            <a:r>
              <a:rPr lang="en-US" dirty="0"/>
              <a:t>“</a:t>
            </a:r>
            <a:r>
              <a:rPr lang="en-US" b="0" i="0" dirty="0">
                <a:solidFill>
                  <a:srgbClr val="111111"/>
                </a:solidFill>
                <a:effectLst/>
                <a:latin typeface="minion-pro"/>
              </a:rPr>
              <a:t>Working with one’s door closed lets you get more work done per year than if you had an open door, but I have observed repeatedly that later those with the closed doors, while working just as hard as others, seem to work on slightly the wrong problems, while </a:t>
            </a:r>
            <a:r>
              <a:rPr lang="en-US" b="1" i="0" dirty="0">
                <a:solidFill>
                  <a:srgbClr val="111111"/>
                </a:solidFill>
                <a:effectLst/>
                <a:latin typeface="minion-pro"/>
              </a:rPr>
              <a:t>those who have let their door stay open get less work done but tend to work on the right problems</a:t>
            </a:r>
            <a:r>
              <a:rPr lang="en-US" b="0" i="0" dirty="0">
                <a:solidFill>
                  <a:srgbClr val="111111"/>
                </a:solidFill>
                <a:effectLst/>
                <a:latin typeface="minion-pro"/>
              </a:rPr>
              <a:t>!”</a:t>
            </a:r>
            <a:endParaRPr lang="en-US" dirty="0"/>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Richard Hamming</a:t>
            </a:r>
          </a:p>
        </p:txBody>
      </p:sp>
      <p:pic>
        <p:nvPicPr>
          <p:cNvPr id="2" name="Picture 2" descr="undefined">
            <a:extLst>
              <a:ext uri="{FF2B5EF4-FFF2-40B4-BE49-F238E27FC236}">
                <a16:creationId xmlns:a16="http://schemas.microsoft.com/office/drawing/2014/main" id="{380D4395-E9EF-DA5F-6406-A8B0FA36667A}"/>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2404" r="24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594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0F1A-58D6-0717-4865-E01DAE862D8D}"/>
              </a:ext>
            </a:extLst>
          </p:cNvPr>
          <p:cNvSpPr>
            <a:spLocks noGrp="1"/>
          </p:cNvSpPr>
          <p:nvPr>
            <p:ph type="title"/>
          </p:nvPr>
        </p:nvSpPr>
        <p:spPr/>
        <p:txBody>
          <a:bodyPr/>
          <a:lstStyle/>
          <a:p>
            <a:r>
              <a:rPr lang="en-US" dirty="0"/>
              <a:t>Tip #1: Prototype</a:t>
            </a:r>
          </a:p>
        </p:txBody>
      </p:sp>
      <p:sp>
        <p:nvSpPr>
          <p:cNvPr id="3" name="Text Placeholder 2">
            <a:extLst>
              <a:ext uri="{FF2B5EF4-FFF2-40B4-BE49-F238E27FC236}">
                <a16:creationId xmlns:a16="http://schemas.microsoft.com/office/drawing/2014/main" id="{CB300C4D-5284-4005-AD2F-A27526724940}"/>
              </a:ext>
            </a:extLst>
          </p:cNvPr>
          <p:cNvSpPr>
            <a:spLocks noGrp="1"/>
          </p:cNvSpPr>
          <p:nvPr>
            <p:ph type="body" idx="1"/>
          </p:nvPr>
        </p:nvSpPr>
        <p:spPr/>
        <p:txBody>
          <a:bodyPr/>
          <a:lstStyle/>
          <a:p>
            <a:r>
              <a:rPr lang="en-US" dirty="0"/>
              <a:t>Iterate and refine. Share prototypes early and often.</a:t>
            </a:r>
          </a:p>
        </p:txBody>
      </p:sp>
      <p:sp>
        <p:nvSpPr>
          <p:cNvPr id="4" name="Date Placeholder 3">
            <a:extLst>
              <a:ext uri="{FF2B5EF4-FFF2-40B4-BE49-F238E27FC236}">
                <a16:creationId xmlns:a16="http://schemas.microsoft.com/office/drawing/2014/main" id="{82759E75-ED1A-80D5-F700-3F7FACDD600A}"/>
              </a:ext>
            </a:extLst>
          </p:cNvPr>
          <p:cNvSpPr>
            <a:spLocks noGrp="1"/>
          </p:cNvSpPr>
          <p:nvPr>
            <p:ph type="dt" sz="half" idx="10"/>
          </p:nvPr>
        </p:nvSpPr>
        <p:spPr/>
        <p:txBody>
          <a:bodyPr/>
          <a:lstStyle/>
          <a:p>
            <a:fld id="{38A0D741-0EB3-4C59-BAA8-0850358A1FC2}" type="datetime4">
              <a:rPr lang="en-US" smtClean="0"/>
              <a:t>February 26, 2024</a:t>
            </a:fld>
            <a:endParaRPr lang="en-GB"/>
          </a:p>
        </p:txBody>
      </p:sp>
      <p:sp>
        <p:nvSpPr>
          <p:cNvPr id="5" name="Slide Number Placeholder 4">
            <a:extLst>
              <a:ext uri="{FF2B5EF4-FFF2-40B4-BE49-F238E27FC236}">
                <a16:creationId xmlns:a16="http://schemas.microsoft.com/office/drawing/2014/main" id="{EE835988-E80D-1CCE-D6CF-E47D428ECC71}"/>
              </a:ext>
            </a:extLst>
          </p:cNvPr>
          <p:cNvSpPr>
            <a:spLocks noGrp="1"/>
          </p:cNvSpPr>
          <p:nvPr>
            <p:ph type="sldNum" sz="quarter" idx="12"/>
          </p:nvPr>
        </p:nvSpPr>
        <p:spPr/>
        <p:txBody>
          <a:bodyPr/>
          <a:lstStyle/>
          <a:p>
            <a:fld id="{B7048EB2-ABBB-452B-B43B-31E8A7DFB90B}" type="slidenum">
              <a:rPr lang="en-GB" smtClean="0"/>
              <a:pPr/>
              <a:t>22</a:t>
            </a:fld>
            <a:endParaRPr lang="en-GB"/>
          </a:p>
        </p:txBody>
      </p:sp>
    </p:spTree>
    <p:extLst>
      <p:ext uri="{BB962C8B-B14F-4D97-AF65-F5344CB8AC3E}">
        <p14:creationId xmlns:p14="http://schemas.microsoft.com/office/powerpoint/2010/main" val="2689909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23</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lnSpcReduction="10000"/>
          </a:bodyPr>
          <a:lstStyle/>
          <a:p>
            <a:r>
              <a:rPr lang="en-US" dirty="0"/>
              <a:t>Coordinating across a vast crew</a:t>
            </a:r>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normAutofit fontScale="70000" lnSpcReduction="20000"/>
          </a:bodyPr>
          <a:lstStyle/>
          <a:p>
            <a:r>
              <a:rPr lang="en-US" dirty="0"/>
              <a:t>Director</a:t>
            </a:r>
          </a:p>
          <a:p>
            <a:r>
              <a:rPr lang="en-US" dirty="0"/>
              <a:t>Cinematographer</a:t>
            </a:r>
          </a:p>
          <a:p>
            <a:r>
              <a:rPr lang="en-US" dirty="0"/>
              <a:t>Camera operators</a:t>
            </a:r>
          </a:p>
          <a:p>
            <a:r>
              <a:rPr lang="en-US" dirty="0"/>
              <a:t>Gaffer and lighting department </a:t>
            </a:r>
          </a:p>
          <a:p>
            <a:r>
              <a:rPr lang="en-US" dirty="0"/>
              <a:t>Grips </a:t>
            </a:r>
          </a:p>
          <a:p>
            <a:r>
              <a:rPr lang="en-US" dirty="0"/>
              <a:t>Sound production</a:t>
            </a:r>
          </a:p>
          <a:p>
            <a:r>
              <a:rPr lang="en-US" dirty="0"/>
              <a:t>Art department</a:t>
            </a:r>
          </a:p>
          <a:p>
            <a:r>
              <a:rPr lang="en-US" dirty="0"/>
              <a:t>Set designer</a:t>
            </a:r>
          </a:p>
          <a:p>
            <a:r>
              <a:rPr lang="en-US" dirty="0"/>
              <a:t>Prop department</a:t>
            </a:r>
          </a:p>
          <a:p>
            <a:r>
              <a:rPr lang="en-US" dirty="0"/>
              <a:t>Costume department</a:t>
            </a:r>
          </a:p>
          <a:p>
            <a:r>
              <a:rPr lang="en-US" dirty="0"/>
              <a:t>Hair and make-up</a:t>
            </a:r>
          </a:p>
          <a:p>
            <a:r>
              <a:rPr lang="en-US" dirty="0"/>
              <a:t>Special effects</a:t>
            </a:r>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Prototyping for movies</a:t>
            </a:r>
          </a:p>
        </p:txBody>
      </p:sp>
      <p:pic>
        <p:nvPicPr>
          <p:cNvPr id="2" name="Picture 2">
            <a:extLst>
              <a:ext uri="{FF2B5EF4-FFF2-40B4-BE49-F238E27FC236}">
                <a16:creationId xmlns:a16="http://schemas.microsoft.com/office/drawing/2014/main" id="{CE601CFD-8CAC-95C4-0219-441208E4D4E7}"/>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t="6986" b="6986"/>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54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24</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fontScale="92500" lnSpcReduction="20000"/>
          </a:bodyPr>
          <a:lstStyle/>
          <a:p>
            <a:r>
              <a:rPr lang="en-US" dirty="0"/>
              <a:t>Allowing the whole team to plan</a:t>
            </a:r>
          </a:p>
          <a:p>
            <a:endParaRPr lang="en-US" dirty="0"/>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lstStyle/>
          <a:p>
            <a:r>
              <a:rPr lang="en-US" dirty="0"/>
              <a:t>Extract the vision from the director’s head and get it where everyone can see it</a:t>
            </a:r>
          </a:p>
          <a:p>
            <a:r>
              <a:rPr lang="en-US" dirty="0"/>
              <a:t>Plan across the teams: camera angles, lighting</a:t>
            </a:r>
          </a:p>
          <a:p>
            <a:r>
              <a:rPr lang="en-US" dirty="0"/>
              <a:t>Allows teams to work in parallel</a:t>
            </a:r>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Storyboards</a:t>
            </a:r>
          </a:p>
        </p:txBody>
      </p:sp>
      <p:pic>
        <p:nvPicPr>
          <p:cNvPr id="2" name="Picture 2" descr="vertigo1">
            <a:extLst>
              <a:ext uri="{FF2B5EF4-FFF2-40B4-BE49-F238E27FC236}">
                <a16:creationId xmlns:a16="http://schemas.microsoft.com/office/drawing/2014/main" id="{E2469F1E-391A-D4C4-ED40-CF2BAADAFD2E}"/>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657" r="65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510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E402-BEA5-6F19-D318-9718D0012B50}"/>
              </a:ext>
            </a:extLst>
          </p:cNvPr>
          <p:cNvSpPr>
            <a:spLocks noGrp="1"/>
          </p:cNvSpPr>
          <p:nvPr>
            <p:ph type="title"/>
          </p:nvPr>
        </p:nvSpPr>
        <p:spPr/>
        <p:txBody>
          <a:bodyPr>
            <a:normAutofit fontScale="90000"/>
          </a:bodyPr>
          <a:lstStyle/>
          <a:p>
            <a:r>
              <a:rPr lang="en-US" dirty="0"/>
              <a:t>Prototyping in data science</a:t>
            </a:r>
          </a:p>
        </p:txBody>
      </p:sp>
      <p:sp>
        <p:nvSpPr>
          <p:cNvPr id="4" name="Date Placeholder 3">
            <a:extLst>
              <a:ext uri="{FF2B5EF4-FFF2-40B4-BE49-F238E27FC236}">
                <a16:creationId xmlns:a16="http://schemas.microsoft.com/office/drawing/2014/main" id="{DA04E883-4634-0FA8-0961-19A4053F58FD}"/>
              </a:ext>
            </a:extLst>
          </p:cNvPr>
          <p:cNvSpPr>
            <a:spLocks noGrp="1"/>
          </p:cNvSpPr>
          <p:nvPr>
            <p:ph type="dt" sz="half" idx="10"/>
          </p:nvPr>
        </p:nvSpPr>
        <p:spPr/>
        <p:txBody>
          <a:bodyPr/>
          <a:lstStyle/>
          <a:p>
            <a:fld id="{25DFFA7D-C6F9-4793-A484-189BA9659493}" type="datetime4">
              <a:rPr lang="en-US" noProof="0" smtClean="0"/>
              <a:t>February 26, 2024</a:t>
            </a:fld>
            <a:endParaRPr lang="en-US" noProof="0"/>
          </a:p>
        </p:txBody>
      </p:sp>
      <p:sp>
        <p:nvSpPr>
          <p:cNvPr id="5" name="Slide Number Placeholder 4">
            <a:extLst>
              <a:ext uri="{FF2B5EF4-FFF2-40B4-BE49-F238E27FC236}">
                <a16:creationId xmlns:a16="http://schemas.microsoft.com/office/drawing/2014/main" id="{F8ABC3D8-850F-57F5-E61F-FD6CE202FC1F}"/>
              </a:ext>
            </a:extLst>
          </p:cNvPr>
          <p:cNvSpPr>
            <a:spLocks noGrp="1"/>
          </p:cNvSpPr>
          <p:nvPr>
            <p:ph type="sldNum" sz="quarter" idx="11"/>
          </p:nvPr>
        </p:nvSpPr>
        <p:spPr/>
        <p:txBody>
          <a:bodyPr/>
          <a:lstStyle/>
          <a:p>
            <a:fld id="{2DDEA8E7-5F55-4A60-8EF9-470692FC5635}" type="slidenum">
              <a:rPr lang="en-US" noProof="0" smtClean="0"/>
              <a:pPr/>
              <a:t>25</a:t>
            </a:fld>
            <a:endParaRPr lang="en-US" noProof="0"/>
          </a:p>
        </p:txBody>
      </p:sp>
      <p:sp>
        <p:nvSpPr>
          <p:cNvPr id="7" name="Text Placeholder 6">
            <a:extLst>
              <a:ext uri="{FF2B5EF4-FFF2-40B4-BE49-F238E27FC236}">
                <a16:creationId xmlns:a16="http://schemas.microsoft.com/office/drawing/2014/main" id="{0040A001-5444-F119-0AFE-E19F1F5D823A}"/>
              </a:ext>
            </a:extLst>
          </p:cNvPr>
          <p:cNvSpPr>
            <a:spLocks noGrp="1"/>
          </p:cNvSpPr>
          <p:nvPr>
            <p:ph type="body" sz="quarter" idx="13"/>
          </p:nvPr>
        </p:nvSpPr>
        <p:spPr/>
        <p:txBody>
          <a:bodyPr>
            <a:normAutofit lnSpcReduction="10000"/>
          </a:bodyPr>
          <a:lstStyle/>
          <a:p>
            <a:r>
              <a:rPr lang="en-US" dirty="0"/>
              <a:t>Iterating in model development</a:t>
            </a:r>
          </a:p>
        </p:txBody>
      </p:sp>
      <p:pic>
        <p:nvPicPr>
          <p:cNvPr id="1026" name="Picture 2" descr="R for Data Science (2e) - Introduction">
            <a:extLst>
              <a:ext uri="{FF2B5EF4-FFF2-40B4-BE49-F238E27FC236}">
                <a16:creationId xmlns:a16="http://schemas.microsoft.com/office/drawing/2014/main" id="{4FFD823F-9872-2FA9-39E2-90D29DCDCB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9138" y="2252360"/>
            <a:ext cx="10191419" cy="34254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ACB9627-4263-46CC-B0C9-1E839828A8B1}"/>
              </a:ext>
            </a:extLst>
          </p:cNvPr>
          <p:cNvSpPr txBox="1"/>
          <p:nvPr/>
        </p:nvSpPr>
        <p:spPr>
          <a:xfrm>
            <a:off x="6756400" y="5688546"/>
            <a:ext cx="4213089" cy="369332"/>
          </a:xfrm>
          <a:prstGeom prst="rect">
            <a:avLst/>
          </a:prstGeom>
          <a:noFill/>
        </p:spPr>
        <p:txBody>
          <a:bodyPr wrap="square" rtlCol="0">
            <a:spAutoFit/>
          </a:bodyPr>
          <a:lstStyle/>
          <a:p>
            <a:r>
              <a:rPr lang="en-US" dirty="0"/>
              <a:t>Source: </a:t>
            </a:r>
            <a:r>
              <a:rPr lang="en-US" i="1" dirty="0"/>
              <a:t>R for Data Science</a:t>
            </a:r>
            <a:r>
              <a:rPr lang="en-US" dirty="0"/>
              <a:t>, Wickham et al. </a:t>
            </a:r>
          </a:p>
        </p:txBody>
      </p:sp>
    </p:spTree>
    <p:extLst>
      <p:ext uri="{BB962C8B-B14F-4D97-AF65-F5344CB8AC3E}">
        <p14:creationId xmlns:p14="http://schemas.microsoft.com/office/powerpoint/2010/main" val="4111144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71F9C4F-A7ED-C179-0AA4-DFDB83A07933}"/>
              </a:ext>
            </a:extLst>
          </p:cNvPr>
          <p:cNvGraphicFramePr>
            <a:graphicFrameLocks/>
          </p:cNvGraphicFramePr>
          <p:nvPr>
            <p:extLst>
              <p:ext uri="{D42A27DB-BD31-4B8C-83A1-F6EECF244321}">
                <p14:modId xmlns:p14="http://schemas.microsoft.com/office/powerpoint/2010/main" val="1678223278"/>
              </p:ext>
            </p:extLst>
          </p:nvPr>
        </p:nvGraphicFramePr>
        <p:xfrm>
          <a:off x="838199" y="3367025"/>
          <a:ext cx="10515600" cy="2343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descr="A close-up of a document&#10;&#10;Description automatically generated">
            <a:extLst>
              <a:ext uri="{FF2B5EF4-FFF2-40B4-BE49-F238E27FC236}">
                <a16:creationId xmlns:a16="http://schemas.microsoft.com/office/drawing/2014/main" id="{3167EC1F-6B48-7F45-FA10-A6F089B2BC22}"/>
              </a:ext>
            </a:extLst>
          </p:cNvPr>
          <p:cNvPicPr>
            <a:picLocks noGrp="1" noChangeAspect="1"/>
          </p:cNvPicPr>
          <p:nvPr>
            <p:ph idx="1"/>
          </p:nvPr>
        </p:nvPicPr>
        <p:blipFill rotWithShape="1">
          <a:blip r:embed="rId7"/>
          <a:srcRect b="41370"/>
          <a:stretch/>
        </p:blipFill>
        <p:spPr>
          <a:xfrm>
            <a:off x="838199" y="585885"/>
            <a:ext cx="10515600" cy="2032657"/>
          </a:xfrm>
        </p:spPr>
      </p:pic>
    </p:spTree>
    <p:extLst>
      <p:ext uri="{BB962C8B-B14F-4D97-AF65-F5344CB8AC3E}">
        <p14:creationId xmlns:p14="http://schemas.microsoft.com/office/powerpoint/2010/main" val="3063353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descr="A map with many black lines&#10;&#10;Description automatically generated">
            <a:extLst>
              <a:ext uri="{FF2B5EF4-FFF2-40B4-BE49-F238E27FC236}">
                <a16:creationId xmlns:a16="http://schemas.microsoft.com/office/drawing/2014/main" id="{76259046-9A8D-E4F2-9983-47330A117B5C}"/>
              </a:ext>
            </a:extLst>
          </p:cNvPr>
          <p:cNvPicPr>
            <a:picLocks noChangeAspect="1"/>
          </p:cNvPicPr>
          <p:nvPr/>
        </p:nvPicPr>
        <p:blipFill rotWithShape="1">
          <a:blip r:embed="rId2"/>
          <a:srcRect l="415" t="10804" r="11466" b="4844"/>
          <a:stretch/>
        </p:blipFill>
        <p:spPr>
          <a:xfrm>
            <a:off x="1706033" y="1524000"/>
            <a:ext cx="8779933" cy="5047373"/>
          </a:xfrm>
          <a:prstGeom prst="rect">
            <a:avLst/>
          </a:prstGeom>
        </p:spPr>
      </p:pic>
      <p:pic>
        <p:nvPicPr>
          <p:cNvPr id="5" name="Content Placeholder 4" descr="A close-up of a document&#10;&#10;Description automatically generated">
            <a:extLst>
              <a:ext uri="{FF2B5EF4-FFF2-40B4-BE49-F238E27FC236}">
                <a16:creationId xmlns:a16="http://schemas.microsoft.com/office/drawing/2014/main" id="{C9C20E26-49FB-BA83-DB46-E35780FCE9D6}"/>
              </a:ext>
            </a:extLst>
          </p:cNvPr>
          <p:cNvPicPr>
            <a:picLocks noGrp="1" noChangeAspect="1"/>
          </p:cNvPicPr>
          <p:nvPr>
            <p:ph idx="1"/>
          </p:nvPr>
        </p:nvPicPr>
        <p:blipFill rotWithShape="1">
          <a:blip r:embed="rId3"/>
          <a:srcRect b="41370"/>
          <a:stretch/>
        </p:blipFill>
        <p:spPr>
          <a:xfrm>
            <a:off x="838199" y="286627"/>
            <a:ext cx="10515600" cy="2032657"/>
          </a:xfrm>
        </p:spPr>
      </p:pic>
    </p:spTree>
    <p:extLst>
      <p:ext uri="{BB962C8B-B14F-4D97-AF65-F5344CB8AC3E}">
        <p14:creationId xmlns:p14="http://schemas.microsoft.com/office/powerpoint/2010/main" val="1150656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E402-BEA5-6F19-D318-9718D0012B50}"/>
              </a:ext>
            </a:extLst>
          </p:cNvPr>
          <p:cNvSpPr>
            <a:spLocks noGrp="1"/>
          </p:cNvSpPr>
          <p:nvPr>
            <p:ph type="title"/>
          </p:nvPr>
        </p:nvSpPr>
        <p:spPr/>
        <p:txBody>
          <a:bodyPr>
            <a:normAutofit fontScale="90000"/>
          </a:bodyPr>
          <a:lstStyle/>
          <a:p>
            <a:r>
              <a:rPr lang="en-US" dirty="0"/>
              <a:t>Prototyping in interdisciplinary projects</a:t>
            </a:r>
          </a:p>
        </p:txBody>
      </p:sp>
      <p:sp>
        <p:nvSpPr>
          <p:cNvPr id="4" name="Date Placeholder 3">
            <a:extLst>
              <a:ext uri="{FF2B5EF4-FFF2-40B4-BE49-F238E27FC236}">
                <a16:creationId xmlns:a16="http://schemas.microsoft.com/office/drawing/2014/main" id="{DA04E883-4634-0FA8-0961-19A4053F58FD}"/>
              </a:ext>
            </a:extLst>
          </p:cNvPr>
          <p:cNvSpPr>
            <a:spLocks noGrp="1"/>
          </p:cNvSpPr>
          <p:nvPr>
            <p:ph type="dt" sz="half" idx="10"/>
          </p:nvPr>
        </p:nvSpPr>
        <p:spPr/>
        <p:txBody>
          <a:bodyPr/>
          <a:lstStyle/>
          <a:p>
            <a:fld id="{25DFFA7D-C6F9-4793-A484-189BA9659493}" type="datetime4">
              <a:rPr lang="en-US" noProof="0" smtClean="0"/>
              <a:t>February 26, 2024</a:t>
            </a:fld>
            <a:endParaRPr lang="en-US" noProof="0"/>
          </a:p>
        </p:txBody>
      </p:sp>
      <p:sp>
        <p:nvSpPr>
          <p:cNvPr id="5" name="Slide Number Placeholder 4">
            <a:extLst>
              <a:ext uri="{FF2B5EF4-FFF2-40B4-BE49-F238E27FC236}">
                <a16:creationId xmlns:a16="http://schemas.microsoft.com/office/drawing/2014/main" id="{F8ABC3D8-850F-57F5-E61F-FD6CE202FC1F}"/>
              </a:ext>
            </a:extLst>
          </p:cNvPr>
          <p:cNvSpPr>
            <a:spLocks noGrp="1"/>
          </p:cNvSpPr>
          <p:nvPr>
            <p:ph type="sldNum" sz="quarter" idx="11"/>
          </p:nvPr>
        </p:nvSpPr>
        <p:spPr/>
        <p:txBody>
          <a:bodyPr/>
          <a:lstStyle/>
          <a:p>
            <a:fld id="{2DDEA8E7-5F55-4A60-8EF9-470692FC5635}" type="slidenum">
              <a:rPr lang="en-US" noProof="0" smtClean="0"/>
              <a:pPr/>
              <a:t>28</a:t>
            </a:fld>
            <a:endParaRPr lang="en-US" noProof="0"/>
          </a:p>
        </p:txBody>
      </p:sp>
      <p:sp>
        <p:nvSpPr>
          <p:cNvPr id="7" name="Text Placeholder 6">
            <a:extLst>
              <a:ext uri="{FF2B5EF4-FFF2-40B4-BE49-F238E27FC236}">
                <a16:creationId xmlns:a16="http://schemas.microsoft.com/office/drawing/2014/main" id="{0040A001-5444-F119-0AFE-E19F1F5D823A}"/>
              </a:ext>
            </a:extLst>
          </p:cNvPr>
          <p:cNvSpPr>
            <a:spLocks noGrp="1"/>
          </p:cNvSpPr>
          <p:nvPr>
            <p:ph type="body" sz="quarter" idx="13"/>
          </p:nvPr>
        </p:nvSpPr>
        <p:spPr/>
        <p:txBody>
          <a:bodyPr>
            <a:normAutofit lnSpcReduction="10000"/>
          </a:bodyPr>
          <a:lstStyle/>
          <a:p>
            <a:r>
              <a:rPr lang="en-US" dirty="0"/>
              <a:t>Starting with single storms, working up to a larger scale</a:t>
            </a:r>
          </a:p>
        </p:txBody>
      </p:sp>
      <p:pic>
        <p:nvPicPr>
          <p:cNvPr id="8" name="Content Placeholder 7" descr="A diagram of a hurricane&#10;&#10;Description automatically generated">
            <a:extLst>
              <a:ext uri="{FF2B5EF4-FFF2-40B4-BE49-F238E27FC236}">
                <a16:creationId xmlns:a16="http://schemas.microsoft.com/office/drawing/2014/main" id="{1782C4B3-265E-DEFB-172A-F3C349BD7CBB}"/>
              </a:ext>
            </a:extLst>
          </p:cNvPr>
          <p:cNvPicPr>
            <a:picLocks noGrp="1" noChangeAspect="1"/>
          </p:cNvPicPr>
          <p:nvPr>
            <p:ph idx="1"/>
          </p:nvPr>
        </p:nvPicPr>
        <p:blipFill>
          <a:blip r:embed="rId3"/>
          <a:stretch>
            <a:fillRect/>
          </a:stretch>
        </p:blipFill>
        <p:spPr>
          <a:xfrm>
            <a:off x="719138" y="1829975"/>
            <a:ext cx="9694862" cy="4322638"/>
          </a:xfrm>
          <a:prstGeom prst="rect">
            <a:avLst/>
          </a:prstGeom>
        </p:spPr>
      </p:pic>
    </p:spTree>
    <p:extLst>
      <p:ext uri="{BB962C8B-B14F-4D97-AF65-F5344CB8AC3E}">
        <p14:creationId xmlns:p14="http://schemas.microsoft.com/office/powerpoint/2010/main" val="1642520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0F1A-58D6-0717-4865-E01DAE862D8D}"/>
              </a:ext>
            </a:extLst>
          </p:cNvPr>
          <p:cNvSpPr>
            <a:spLocks noGrp="1"/>
          </p:cNvSpPr>
          <p:nvPr>
            <p:ph type="title"/>
          </p:nvPr>
        </p:nvSpPr>
        <p:spPr/>
        <p:txBody>
          <a:bodyPr/>
          <a:lstStyle/>
          <a:p>
            <a:r>
              <a:rPr lang="en-US" dirty="0"/>
              <a:t>Tip #2: Organize in modules and interfaces</a:t>
            </a:r>
          </a:p>
        </p:txBody>
      </p:sp>
      <p:sp>
        <p:nvSpPr>
          <p:cNvPr id="3" name="Text Placeholder 2">
            <a:extLst>
              <a:ext uri="{FF2B5EF4-FFF2-40B4-BE49-F238E27FC236}">
                <a16:creationId xmlns:a16="http://schemas.microsoft.com/office/drawing/2014/main" id="{CB300C4D-5284-4005-AD2F-A27526724940}"/>
              </a:ext>
            </a:extLst>
          </p:cNvPr>
          <p:cNvSpPr>
            <a:spLocks noGrp="1"/>
          </p:cNvSpPr>
          <p:nvPr>
            <p:ph type="body" idx="1"/>
          </p:nvPr>
        </p:nvSpPr>
        <p:spPr/>
        <p:txBody>
          <a:bodyPr/>
          <a:lstStyle/>
          <a:p>
            <a:r>
              <a:rPr lang="en-US" dirty="0"/>
              <a:t>Coordinate connections. Create space for each expert to do their thing.</a:t>
            </a:r>
          </a:p>
        </p:txBody>
      </p:sp>
      <p:sp>
        <p:nvSpPr>
          <p:cNvPr id="4" name="Date Placeholder 3">
            <a:extLst>
              <a:ext uri="{FF2B5EF4-FFF2-40B4-BE49-F238E27FC236}">
                <a16:creationId xmlns:a16="http://schemas.microsoft.com/office/drawing/2014/main" id="{82759E75-ED1A-80D5-F700-3F7FACDD600A}"/>
              </a:ext>
            </a:extLst>
          </p:cNvPr>
          <p:cNvSpPr>
            <a:spLocks noGrp="1"/>
          </p:cNvSpPr>
          <p:nvPr>
            <p:ph type="dt" sz="half" idx="10"/>
          </p:nvPr>
        </p:nvSpPr>
        <p:spPr/>
        <p:txBody>
          <a:bodyPr/>
          <a:lstStyle/>
          <a:p>
            <a:fld id="{38A0D741-0EB3-4C59-BAA8-0850358A1FC2}" type="datetime4">
              <a:rPr lang="en-US" smtClean="0"/>
              <a:t>February 26, 2024</a:t>
            </a:fld>
            <a:endParaRPr lang="en-GB"/>
          </a:p>
        </p:txBody>
      </p:sp>
      <p:sp>
        <p:nvSpPr>
          <p:cNvPr id="5" name="Slide Number Placeholder 4">
            <a:extLst>
              <a:ext uri="{FF2B5EF4-FFF2-40B4-BE49-F238E27FC236}">
                <a16:creationId xmlns:a16="http://schemas.microsoft.com/office/drawing/2014/main" id="{EE835988-E80D-1CCE-D6CF-E47D428ECC71}"/>
              </a:ext>
            </a:extLst>
          </p:cNvPr>
          <p:cNvSpPr>
            <a:spLocks noGrp="1"/>
          </p:cNvSpPr>
          <p:nvPr>
            <p:ph type="sldNum" sz="quarter" idx="12"/>
          </p:nvPr>
        </p:nvSpPr>
        <p:spPr/>
        <p:txBody>
          <a:bodyPr/>
          <a:lstStyle/>
          <a:p>
            <a:fld id="{B7048EB2-ABBB-452B-B43B-31E8A7DFB90B}" type="slidenum">
              <a:rPr lang="en-GB" smtClean="0"/>
              <a:pPr/>
              <a:t>29</a:t>
            </a:fld>
            <a:endParaRPr lang="en-GB"/>
          </a:p>
        </p:txBody>
      </p:sp>
    </p:spTree>
    <p:extLst>
      <p:ext uri="{BB962C8B-B14F-4D97-AF65-F5344CB8AC3E}">
        <p14:creationId xmlns:p14="http://schemas.microsoft.com/office/powerpoint/2010/main" val="382685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9C79DA-6F8F-FCA0-EE51-8195E25B4092}"/>
              </a:ext>
            </a:extLst>
          </p:cNvPr>
          <p:cNvSpPr>
            <a:spLocks noGrp="1"/>
          </p:cNvSpPr>
          <p:nvPr>
            <p:ph type="title"/>
          </p:nvPr>
        </p:nvSpPr>
        <p:spPr/>
        <p:txBody>
          <a:bodyPr>
            <a:normAutofit fontScale="90000"/>
          </a:bodyPr>
          <a:lstStyle/>
          <a:p>
            <a:r>
              <a:rPr lang="en-US" dirty="0"/>
              <a:t>Hamming’s question</a:t>
            </a:r>
          </a:p>
        </p:txBody>
      </p:sp>
      <p:sp>
        <p:nvSpPr>
          <p:cNvPr id="14" name="Text Placeholder 13">
            <a:extLst>
              <a:ext uri="{FF2B5EF4-FFF2-40B4-BE49-F238E27FC236}">
                <a16:creationId xmlns:a16="http://schemas.microsoft.com/office/drawing/2014/main" id="{11153CA4-3A6B-0387-B752-D5294E84F489}"/>
              </a:ext>
            </a:extLst>
          </p:cNvPr>
          <p:cNvSpPr>
            <a:spLocks noGrp="1"/>
          </p:cNvSpPr>
          <p:nvPr>
            <p:ph type="body" sz="quarter" idx="13"/>
          </p:nvPr>
        </p:nvSpPr>
        <p:spPr/>
        <p:txBody>
          <a:bodyPr>
            <a:normAutofit lnSpcReduction="10000"/>
          </a:bodyPr>
          <a:lstStyle/>
          <a:p>
            <a:r>
              <a:rPr lang="en-US" dirty="0"/>
              <a:t>“</a:t>
            </a:r>
            <a:r>
              <a:rPr lang="en-US" b="0" i="0" dirty="0">
                <a:effectLst/>
                <a:latin typeface="warnock-pro"/>
              </a:rPr>
              <a:t>What are the most important problems in your field?”</a:t>
            </a:r>
            <a:endParaRPr lang="en-US" dirty="0"/>
          </a:p>
        </p:txBody>
      </p:sp>
      <p:pic>
        <p:nvPicPr>
          <p:cNvPr id="16" name="Picture 15" descr="A group of people holding solar panels&#10;&#10;Description automatically generated">
            <a:extLst>
              <a:ext uri="{FF2B5EF4-FFF2-40B4-BE49-F238E27FC236}">
                <a16:creationId xmlns:a16="http://schemas.microsoft.com/office/drawing/2014/main" id="{64B9E4E3-0807-4176-5EBB-03DC44D32E5C}"/>
              </a:ext>
            </a:extLst>
          </p:cNvPr>
          <p:cNvPicPr>
            <a:picLocks noChangeAspect="1"/>
          </p:cNvPicPr>
          <p:nvPr/>
        </p:nvPicPr>
        <p:blipFill>
          <a:blip r:embed="rId2"/>
          <a:stretch>
            <a:fillRect/>
          </a:stretch>
        </p:blipFill>
        <p:spPr>
          <a:xfrm>
            <a:off x="719138" y="1626238"/>
            <a:ext cx="11021105" cy="4479337"/>
          </a:xfrm>
          <a:prstGeom prst="rect">
            <a:avLst/>
          </a:prstGeom>
        </p:spPr>
      </p:pic>
    </p:spTree>
    <p:extLst>
      <p:ext uri="{BB962C8B-B14F-4D97-AF65-F5344CB8AC3E}">
        <p14:creationId xmlns:p14="http://schemas.microsoft.com/office/powerpoint/2010/main" val="3101273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30</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lnSpcReduction="10000"/>
          </a:bodyPr>
          <a:lstStyle/>
          <a:p>
            <a:r>
              <a:rPr lang="en-US" dirty="0"/>
              <a:t>The secret of great toys</a:t>
            </a:r>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lstStyle/>
          <a:p>
            <a:r>
              <a:rPr lang="en-US" dirty="0"/>
              <a:t>Pieces connect to each other</a:t>
            </a:r>
          </a:p>
          <a:p>
            <a:r>
              <a:rPr lang="en-US" dirty="0"/>
              <a:t>Can be combined in infinite ways</a:t>
            </a:r>
          </a:p>
          <a:p>
            <a:r>
              <a:rPr lang="en-US" dirty="0"/>
              <a:t>Interface is often identical across pieces (pegs in Legos, holes in Tinker Toys)</a:t>
            </a:r>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Modules and interfaces</a:t>
            </a:r>
          </a:p>
        </p:txBody>
      </p:sp>
      <p:pic>
        <p:nvPicPr>
          <p:cNvPr id="2" name="Picture 6" descr="TINKERTOYS MAKIT BARREL - THE TOY STORE">
            <a:extLst>
              <a:ext uri="{FF2B5EF4-FFF2-40B4-BE49-F238E27FC236}">
                <a16:creationId xmlns:a16="http://schemas.microsoft.com/office/drawing/2014/main" id="{BF629892-781A-031B-A94B-6B112BD09556}"/>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13611" r="1361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59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31</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lnSpcReduction="10000"/>
          </a:bodyPr>
          <a:lstStyle/>
          <a:p>
            <a:r>
              <a:rPr lang="en-US" dirty="0"/>
              <a:t>Making pieces that go together</a:t>
            </a:r>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normAutofit/>
          </a:bodyPr>
          <a:lstStyle/>
          <a:p>
            <a:pPr marL="0" indent="0">
              <a:buNone/>
            </a:pPr>
            <a:r>
              <a:rPr lang="en-US" dirty="0"/>
              <a:t>“You have to give everyone complete autonomy within a narrow bandwidth.” — Guillermo del Toro </a:t>
            </a:r>
          </a:p>
          <a:p>
            <a:pPr marL="0" indent="0">
              <a:buNone/>
            </a:pPr>
            <a:endParaRPr lang="en-US" dirty="0"/>
          </a:p>
          <a:p>
            <a:pPr marL="0" indent="0">
              <a:buNone/>
            </a:pPr>
            <a:r>
              <a:rPr lang="en-US" dirty="0"/>
              <a:t>“What he meant was that after you get buy-in on the larger vision, you need to strictly define their roles in the fulfillment of that vision, and then you need to set them free to do their thing.” — Adam Savage</a:t>
            </a:r>
          </a:p>
          <a:p>
            <a:endParaRPr lang="en-US" dirty="0"/>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Modular building</a:t>
            </a:r>
          </a:p>
        </p:txBody>
      </p:sp>
      <p:pic>
        <p:nvPicPr>
          <p:cNvPr id="2050" name="Picture 2" descr="Every Tool's a Hammer: Life Is What You Make It: Savage, Adam:  9781982113476: Amazon.com: Books">
            <a:extLst>
              <a:ext uri="{FF2B5EF4-FFF2-40B4-BE49-F238E27FC236}">
                <a16:creationId xmlns:a16="http://schemas.microsoft.com/office/drawing/2014/main" id="{6853F64C-88E1-623B-CA29-ACCCD174C432}"/>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4519" b="4519"/>
          <a:stretch>
            <a:fillRect/>
          </a:stretch>
        </p:blipFill>
        <p:spPr bwMode="auto">
          <a:xfrm>
            <a:off x="7200900" y="0"/>
            <a:ext cx="4991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936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7E99BE5-503B-52B1-3D5F-1A00AF24EAA0}"/>
              </a:ext>
            </a:extLst>
          </p:cNvPr>
          <p:cNvGraphicFramePr>
            <a:graphicFrameLocks noGrp="1"/>
          </p:cNvGraphicFramePr>
          <p:nvPr>
            <p:ph idx="1"/>
            <p:extLst>
              <p:ext uri="{D42A27DB-BD31-4B8C-83A1-F6EECF244321}">
                <p14:modId xmlns:p14="http://schemas.microsoft.com/office/powerpoint/2010/main" val="2958135676"/>
              </p:ext>
            </p:extLst>
          </p:nvPr>
        </p:nvGraphicFramePr>
        <p:xfrm>
          <a:off x="838199" y="179683"/>
          <a:ext cx="10515600" cy="2343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CE051928-9AA2-AC4C-98CF-39EB77F0BEF6}"/>
              </a:ext>
            </a:extLst>
          </p:cNvPr>
          <p:cNvPicPr>
            <a:picLocks noChangeAspect="1"/>
          </p:cNvPicPr>
          <p:nvPr/>
        </p:nvPicPr>
        <p:blipFill rotWithShape="1">
          <a:blip r:embed="rId7"/>
          <a:srcRect t="27969"/>
          <a:stretch/>
        </p:blipFill>
        <p:spPr>
          <a:xfrm>
            <a:off x="0" y="2523067"/>
            <a:ext cx="7596339" cy="4334933"/>
          </a:xfrm>
          <a:prstGeom prst="rect">
            <a:avLst/>
          </a:prstGeom>
        </p:spPr>
      </p:pic>
      <p:cxnSp>
        <p:nvCxnSpPr>
          <p:cNvPr id="7" name="Straight Arrow Connector 6">
            <a:extLst>
              <a:ext uri="{FF2B5EF4-FFF2-40B4-BE49-F238E27FC236}">
                <a16:creationId xmlns:a16="http://schemas.microsoft.com/office/drawing/2014/main" id="{3E8C3F68-2AA2-AC0C-B0E4-24EC15105E33}"/>
              </a:ext>
            </a:extLst>
          </p:cNvPr>
          <p:cNvCxnSpPr>
            <a:cxnSpLocks/>
          </p:cNvCxnSpPr>
          <p:nvPr/>
        </p:nvCxnSpPr>
        <p:spPr>
          <a:xfrm flipV="1">
            <a:off x="6096000" y="1908757"/>
            <a:ext cx="0" cy="8005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3AF3D1-00BA-64CA-5D10-3F06620AB949}"/>
              </a:ext>
            </a:extLst>
          </p:cNvPr>
          <p:cNvSpPr txBox="1"/>
          <p:nvPr/>
        </p:nvSpPr>
        <p:spPr>
          <a:xfrm>
            <a:off x="7343801" y="2920818"/>
            <a:ext cx="4504267" cy="3539430"/>
          </a:xfrm>
          <a:prstGeom prst="rect">
            <a:avLst/>
          </a:prstGeom>
          <a:noFill/>
        </p:spPr>
        <p:txBody>
          <a:bodyPr wrap="square" rtlCol="0">
            <a:spAutoFit/>
          </a:bodyPr>
          <a:lstStyle/>
          <a:p>
            <a:r>
              <a:rPr lang="en-US" sz="2800" dirty="0"/>
              <a:t>Interface: </a:t>
            </a:r>
          </a:p>
          <a:p>
            <a:pPr marL="285750" indent="-285750">
              <a:buFontTx/>
              <a:buChar char="-"/>
            </a:pPr>
            <a:r>
              <a:rPr lang="en-US" sz="2800" dirty="0"/>
              <a:t>Local wind speeds for each tropical cyclone in the study period</a:t>
            </a:r>
          </a:p>
          <a:p>
            <a:pPr marL="285750" indent="-285750">
              <a:buFontTx/>
              <a:buChar char="-"/>
            </a:pPr>
            <a:r>
              <a:rPr lang="en-US" sz="2800" dirty="0"/>
              <a:t>Estimated at the center of each study county</a:t>
            </a:r>
          </a:p>
          <a:p>
            <a:pPr marL="285750" indent="-285750">
              <a:buFontTx/>
              <a:buChar char="-"/>
            </a:pPr>
            <a:r>
              <a:rPr lang="en-US" sz="2800" dirty="0"/>
              <a:t>Ideally, recorded and shared in a certain format</a:t>
            </a:r>
          </a:p>
        </p:txBody>
      </p:sp>
    </p:spTree>
    <p:extLst>
      <p:ext uri="{BB962C8B-B14F-4D97-AF65-F5344CB8AC3E}">
        <p14:creationId xmlns:p14="http://schemas.microsoft.com/office/powerpoint/2010/main" val="3619181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3A2793-750F-5C79-B814-9C3F3B440E7B}"/>
              </a:ext>
            </a:extLst>
          </p:cNvPr>
          <p:cNvPicPr>
            <a:picLocks noChangeAspect="1"/>
          </p:cNvPicPr>
          <p:nvPr/>
        </p:nvPicPr>
        <p:blipFill>
          <a:blip r:embed="rId2"/>
          <a:stretch>
            <a:fillRect/>
          </a:stretch>
        </p:blipFill>
        <p:spPr>
          <a:xfrm>
            <a:off x="1694633" y="19328"/>
            <a:ext cx="8632031" cy="6838672"/>
          </a:xfrm>
          <a:prstGeom prst="rect">
            <a:avLst/>
          </a:prstGeom>
        </p:spPr>
      </p:pic>
    </p:spTree>
    <p:extLst>
      <p:ext uri="{BB962C8B-B14F-4D97-AF65-F5344CB8AC3E}">
        <p14:creationId xmlns:p14="http://schemas.microsoft.com/office/powerpoint/2010/main" val="745772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math formula&#10;&#10;Description automatically generated with medium confidence">
            <a:extLst>
              <a:ext uri="{FF2B5EF4-FFF2-40B4-BE49-F238E27FC236}">
                <a16:creationId xmlns:a16="http://schemas.microsoft.com/office/drawing/2014/main" id="{BA0B1456-601B-1DF2-4249-0EE131B370BB}"/>
              </a:ext>
            </a:extLst>
          </p:cNvPr>
          <p:cNvPicPr>
            <a:picLocks noGrp="1" noChangeAspect="1"/>
          </p:cNvPicPr>
          <p:nvPr>
            <p:ph idx="1"/>
          </p:nvPr>
        </p:nvPicPr>
        <p:blipFill>
          <a:blip r:embed="rId2"/>
          <a:stretch>
            <a:fillRect/>
          </a:stretch>
        </p:blipFill>
        <p:spPr>
          <a:xfrm>
            <a:off x="409749" y="636714"/>
            <a:ext cx="11372501" cy="5584571"/>
          </a:xfrm>
        </p:spPr>
      </p:pic>
    </p:spTree>
    <p:extLst>
      <p:ext uri="{BB962C8B-B14F-4D97-AF65-F5344CB8AC3E}">
        <p14:creationId xmlns:p14="http://schemas.microsoft.com/office/powerpoint/2010/main" val="2653404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E402-BEA5-6F19-D318-9718D0012B50}"/>
              </a:ext>
            </a:extLst>
          </p:cNvPr>
          <p:cNvSpPr>
            <a:spLocks noGrp="1"/>
          </p:cNvSpPr>
          <p:nvPr>
            <p:ph type="title"/>
          </p:nvPr>
        </p:nvSpPr>
        <p:spPr/>
        <p:txBody>
          <a:bodyPr>
            <a:normAutofit fontScale="90000"/>
          </a:bodyPr>
          <a:lstStyle/>
          <a:p>
            <a:r>
              <a:rPr lang="en-US" dirty="0"/>
              <a:t>The tidy data format as an interface</a:t>
            </a:r>
          </a:p>
        </p:txBody>
      </p:sp>
      <p:sp>
        <p:nvSpPr>
          <p:cNvPr id="4" name="Date Placeholder 3">
            <a:extLst>
              <a:ext uri="{FF2B5EF4-FFF2-40B4-BE49-F238E27FC236}">
                <a16:creationId xmlns:a16="http://schemas.microsoft.com/office/drawing/2014/main" id="{DA04E883-4634-0FA8-0961-19A4053F58FD}"/>
              </a:ext>
            </a:extLst>
          </p:cNvPr>
          <p:cNvSpPr>
            <a:spLocks noGrp="1"/>
          </p:cNvSpPr>
          <p:nvPr>
            <p:ph type="dt" sz="half" idx="10"/>
          </p:nvPr>
        </p:nvSpPr>
        <p:spPr/>
        <p:txBody>
          <a:bodyPr/>
          <a:lstStyle/>
          <a:p>
            <a:fld id="{25DFFA7D-C6F9-4793-A484-189BA9659493}" type="datetime4">
              <a:rPr lang="en-US" noProof="0" smtClean="0"/>
              <a:t>February 26, 2024</a:t>
            </a:fld>
            <a:endParaRPr lang="en-US" noProof="0"/>
          </a:p>
        </p:txBody>
      </p:sp>
      <p:sp>
        <p:nvSpPr>
          <p:cNvPr id="5" name="Slide Number Placeholder 4">
            <a:extLst>
              <a:ext uri="{FF2B5EF4-FFF2-40B4-BE49-F238E27FC236}">
                <a16:creationId xmlns:a16="http://schemas.microsoft.com/office/drawing/2014/main" id="{F8ABC3D8-850F-57F5-E61F-FD6CE202FC1F}"/>
              </a:ext>
            </a:extLst>
          </p:cNvPr>
          <p:cNvSpPr>
            <a:spLocks noGrp="1"/>
          </p:cNvSpPr>
          <p:nvPr>
            <p:ph type="sldNum" sz="quarter" idx="11"/>
          </p:nvPr>
        </p:nvSpPr>
        <p:spPr/>
        <p:txBody>
          <a:bodyPr/>
          <a:lstStyle/>
          <a:p>
            <a:fld id="{2DDEA8E7-5F55-4A60-8EF9-470692FC5635}" type="slidenum">
              <a:rPr lang="en-US" noProof="0" smtClean="0"/>
              <a:pPr/>
              <a:t>35</a:t>
            </a:fld>
            <a:endParaRPr lang="en-US" noProof="0"/>
          </a:p>
        </p:txBody>
      </p:sp>
      <p:sp>
        <p:nvSpPr>
          <p:cNvPr id="7" name="Text Placeholder 6">
            <a:extLst>
              <a:ext uri="{FF2B5EF4-FFF2-40B4-BE49-F238E27FC236}">
                <a16:creationId xmlns:a16="http://schemas.microsoft.com/office/drawing/2014/main" id="{0040A001-5444-F119-0AFE-E19F1F5D823A}"/>
              </a:ext>
            </a:extLst>
          </p:cNvPr>
          <p:cNvSpPr>
            <a:spLocks noGrp="1"/>
          </p:cNvSpPr>
          <p:nvPr>
            <p:ph type="body" sz="quarter" idx="13"/>
          </p:nvPr>
        </p:nvSpPr>
        <p:spPr/>
        <p:txBody>
          <a:bodyPr>
            <a:normAutofit lnSpcReduction="10000"/>
          </a:bodyPr>
          <a:lstStyle/>
          <a:p>
            <a:r>
              <a:rPr lang="en-US" dirty="0"/>
              <a:t>General-use interface for data science</a:t>
            </a:r>
          </a:p>
        </p:txBody>
      </p:sp>
      <p:pic>
        <p:nvPicPr>
          <p:cNvPr id="5122" name="Picture 2" descr="12 Tidy data | R for Data Science">
            <a:extLst>
              <a:ext uri="{FF2B5EF4-FFF2-40B4-BE49-F238E27FC236}">
                <a16:creationId xmlns:a16="http://schemas.microsoft.com/office/drawing/2014/main" id="{20CAC27E-81ED-1C9C-521C-702BF8089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4710"/>
            <a:ext cx="12192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60F0D4-5680-DF2E-0953-42540785CEAF}"/>
              </a:ext>
            </a:extLst>
          </p:cNvPr>
          <p:cNvSpPr txBox="1"/>
          <p:nvPr/>
        </p:nvSpPr>
        <p:spPr>
          <a:xfrm>
            <a:off x="7875655" y="5663850"/>
            <a:ext cx="4213089" cy="369332"/>
          </a:xfrm>
          <a:prstGeom prst="rect">
            <a:avLst/>
          </a:prstGeom>
          <a:noFill/>
        </p:spPr>
        <p:txBody>
          <a:bodyPr wrap="square" rtlCol="0">
            <a:spAutoFit/>
          </a:bodyPr>
          <a:lstStyle/>
          <a:p>
            <a:r>
              <a:rPr lang="en-US" dirty="0"/>
              <a:t>Source: </a:t>
            </a:r>
            <a:r>
              <a:rPr lang="en-US" i="1" dirty="0"/>
              <a:t>R for Data Science</a:t>
            </a:r>
            <a:r>
              <a:rPr lang="en-US" dirty="0"/>
              <a:t>, Wickham et al. </a:t>
            </a:r>
          </a:p>
        </p:txBody>
      </p:sp>
    </p:spTree>
    <p:extLst>
      <p:ext uri="{BB962C8B-B14F-4D97-AF65-F5344CB8AC3E}">
        <p14:creationId xmlns:p14="http://schemas.microsoft.com/office/powerpoint/2010/main" val="870033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36</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lnSpcReduction="10000"/>
          </a:bodyPr>
          <a:lstStyle/>
          <a:p>
            <a:r>
              <a:rPr lang="en-US" dirty="0"/>
              <a:t>Tidy data format as an interface</a:t>
            </a:r>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lstStyle/>
          <a:p>
            <a:r>
              <a:rPr lang="en-US" dirty="0"/>
              <a:t>A lot of the work is in a secure lab, creating added considerations when recording data</a:t>
            </a:r>
          </a:p>
          <a:p>
            <a:r>
              <a:rPr lang="en-US" dirty="0"/>
              <a:t>Most comfortable with spreadsheets for data recording</a:t>
            </a:r>
          </a:p>
          <a:p>
            <a:r>
              <a:rPr lang="en-US" dirty="0"/>
              <a:t>Open to changing data collection format, but need to be sure to not make it harder for them to collect data</a:t>
            </a:r>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Immunology Interfaces</a:t>
            </a:r>
          </a:p>
        </p:txBody>
      </p:sp>
      <p:pic>
        <p:nvPicPr>
          <p:cNvPr id="2" name="Picture 2">
            <a:extLst>
              <a:ext uri="{FF2B5EF4-FFF2-40B4-BE49-F238E27FC236}">
                <a16:creationId xmlns:a16="http://schemas.microsoft.com/office/drawing/2014/main" id="{FE5731BA-7909-AC61-CF44-68AFBC59D74F}"/>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4158" b="415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0F6C57-9E70-80C2-5F60-8D37F2225004}"/>
              </a:ext>
            </a:extLst>
          </p:cNvPr>
          <p:cNvSpPr txBox="1"/>
          <p:nvPr/>
        </p:nvSpPr>
        <p:spPr>
          <a:xfrm>
            <a:off x="7345874" y="6219825"/>
            <a:ext cx="4701151" cy="369332"/>
          </a:xfrm>
          <a:prstGeom prst="rect">
            <a:avLst/>
          </a:prstGeom>
          <a:solidFill>
            <a:schemeClr val="bg2">
              <a:lumMod val="90000"/>
            </a:schemeClr>
          </a:solidFill>
        </p:spPr>
        <p:txBody>
          <a:bodyPr wrap="square" rtlCol="0">
            <a:spAutoFit/>
          </a:bodyPr>
          <a:lstStyle/>
          <a:p>
            <a:r>
              <a:rPr lang="en-US" dirty="0"/>
              <a:t>Source: Jurado Lab, University of Pennsylvania</a:t>
            </a:r>
          </a:p>
        </p:txBody>
      </p:sp>
    </p:spTree>
    <p:extLst>
      <p:ext uri="{BB962C8B-B14F-4D97-AF65-F5344CB8AC3E}">
        <p14:creationId xmlns:p14="http://schemas.microsoft.com/office/powerpoint/2010/main" val="3962443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F2642F94-6AB4-705A-6D17-D570EAD30388}"/>
              </a:ext>
            </a:extLst>
          </p:cNvPr>
          <p:cNvPicPr>
            <a:picLocks noGrp="1" noChangeAspect="1"/>
          </p:cNvPicPr>
          <p:nvPr>
            <p:ph idx="1"/>
          </p:nvPr>
        </p:nvPicPr>
        <p:blipFill>
          <a:blip r:embed="rId2"/>
          <a:stretch>
            <a:fillRect/>
          </a:stretch>
        </p:blipFill>
        <p:spPr>
          <a:xfrm>
            <a:off x="320995" y="273965"/>
            <a:ext cx="11550010" cy="6310070"/>
          </a:xfrm>
        </p:spPr>
      </p:pic>
    </p:spTree>
    <p:extLst>
      <p:ext uri="{BB962C8B-B14F-4D97-AF65-F5344CB8AC3E}">
        <p14:creationId xmlns:p14="http://schemas.microsoft.com/office/powerpoint/2010/main" val="77078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data sheet&#10;&#10;Description automatically generated">
            <a:extLst>
              <a:ext uri="{FF2B5EF4-FFF2-40B4-BE49-F238E27FC236}">
                <a16:creationId xmlns:a16="http://schemas.microsoft.com/office/drawing/2014/main" id="{67BB8DB9-D054-1CEC-74A8-C9181B2245A7}"/>
              </a:ext>
            </a:extLst>
          </p:cNvPr>
          <p:cNvPicPr>
            <a:picLocks noGrp="1" noChangeAspect="1"/>
          </p:cNvPicPr>
          <p:nvPr>
            <p:ph idx="1"/>
          </p:nvPr>
        </p:nvPicPr>
        <p:blipFill>
          <a:blip r:embed="rId2"/>
          <a:stretch>
            <a:fillRect/>
          </a:stretch>
        </p:blipFill>
        <p:spPr>
          <a:xfrm>
            <a:off x="246423" y="313840"/>
            <a:ext cx="11699154" cy="6230319"/>
          </a:xfrm>
        </p:spPr>
      </p:pic>
    </p:spTree>
    <p:extLst>
      <p:ext uri="{BB962C8B-B14F-4D97-AF65-F5344CB8AC3E}">
        <p14:creationId xmlns:p14="http://schemas.microsoft.com/office/powerpoint/2010/main" val="3586432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0F1A-58D6-0717-4865-E01DAE862D8D}"/>
              </a:ext>
            </a:extLst>
          </p:cNvPr>
          <p:cNvSpPr>
            <a:spLocks noGrp="1"/>
          </p:cNvSpPr>
          <p:nvPr>
            <p:ph type="title"/>
          </p:nvPr>
        </p:nvSpPr>
        <p:spPr/>
        <p:txBody>
          <a:bodyPr/>
          <a:lstStyle/>
          <a:p>
            <a:r>
              <a:rPr lang="en-US" dirty="0"/>
              <a:t>Tip #3: Pick up your pencil</a:t>
            </a:r>
          </a:p>
        </p:txBody>
      </p:sp>
      <p:sp>
        <p:nvSpPr>
          <p:cNvPr id="3" name="Text Placeholder 2">
            <a:extLst>
              <a:ext uri="{FF2B5EF4-FFF2-40B4-BE49-F238E27FC236}">
                <a16:creationId xmlns:a16="http://schemas.microsoft.com/office/drawing/2014/main" id="{CB300C4D-5284-4005-AD2F-A27526724940}"/>
              </a:ext>
            </a:extLst>
          </p:cNvPr>
          <p:cNvSpPr>
            <a:spLocks noGrp="1"/>
          </p:cNvSpPr>
          <p:nvPr>
            <p:ph type="body" idx="1"/>
          </p:nvPr>
        </p:nvSpPr>
        <p:spPr/>
        <p:txBody>
          <a:bodyPr/>
          <a:lstStyle/>
          <a:p>
            <a:r>
              <a:rPr lang="en-US" dirty="0"/>
              <a:t>Draw to observe. Draw to communicate.</a:t>
            </a:r>
          </a:p>
        </p:txBody>
      </p:sp>
      <p:sp>
        <p:nvSpPr>
          <p:cNvPr id="4" name="Date Placeholder 3">
            <a:extLst>
              <a:ext uri="{FF2B5EF4-FFF2-40B4-BE49-F238E27FC236}">
                <a16:creationId xmlns:a16="http://schemas.microsoft.com/office/drawing/2014/main" id="{82759E75-ED1A-80D5-F700-3F7FACDD600A}"/>
              </a:ext>
            </a:extLst>
          </p:cNvPr>
          <p:cNvSpPr>
            <a:spLocks noGrp="1"/>
          </p:cNvSpPr>
          <p:nvPr>
            <p:ph type="dt" sz="half" idx="10"/>
          </p:nvPr>
        </p:nvSpPr>
        <p:spPr/>
        <p:txBody>
          <a:bodyPr/>
          <a:lstStyle/>
          <a:p>
            <a:fld id="{38A0D741-0EB3-4C59-BAA8-0850358A1FC2}" type="datetime4">
              <a:rPr lang="en-US" smtClean="0"/>
              <a:t>February 26, 2024</a:t>
            </a:fld>
            <a:endParaRPr lang="en-GB"/>
          </a:p>
        </p:txBody>
      </p:sp>
      <p:sp>
        <p:nvSpPr>
          <p:cNvPr id="5" name="Slide Number Placeholder 4">
            <a:extLst>
              <a:ext uri="{FF2B5EF4-FFF2-40B4-BE49-F238E27FC236}">
                <a16:creationId xmlns:a16="http://schemas.microsoft.com/office/drawing/2014/main" id="{EE835988-E80D-1CCE-D6CF-E47D428ECC71}"/>
              </a:ext>
            </a:extLst>
          </p:cNvPr>
          <p:cNvSpPr>
            <a:spLocks noGrp="1"/>
          </p:cNvSpPr>
          <p:nvPr>
            <p:ph type="sldNum" sz="quarter" idx="12"/>
          </p:nvPr>
        </p:nvSpPr>
        <p:spPr/>
        <p:txBody>
          <a:bodyPr/>
          <a:lstStyle/>
          <a:p>
            <a:fld id="{B7048EB2-ABBB-452B-B43B-31E8A7DFB90B}" type="slidenum">
              <a:rPr lang="en-GB" smtClean="0"/>
              <a:pPr/>
              <a:t>39</a:t>
            </a:fld>
            <a:endParaRPr lang="en-GB"/>
          </a:p>
        </p:txBody>
      </p:sp>
    </p:spTree>
    <p:extLst>
      <p:ext uri="{BB962C8B-B14F-4D97-AF65-F5344CB8AC3E}">
        <p14:creationId xmlns:p14="http://schemas.microsoft.com/office/powerpoint/2010/main" val="230472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0F1A-58D6-0717-4865-E01DAE862D8D}"/>
              </a:ext>
            </a:extLst>
          </p:cNvPr>
          <p:cNvSpPr>
            <a:spLocks noGrp="1"/>
          </p:cNvSpPr>
          <p:nvPr>
            <p:ph type="title"/>
          </p:nvPr>
        </p:nvSpPr>
        <p:spPr/>
        <p:txBody>
          <a:bodyPr/>
          <a:lstStyle/>
          <a:p>
            <a:r>
              <a:rPr lang="en-US" dirty="0"/>
              <a:t>The 1900 Galveston Hurricane</a:t>
            </a:r>
          </a:p>
        </p:txBody>
      </p:sp>
      <p:sp>
        <p:nvSpPr>
          <p:cNvPr id="3" name="Text Placeholder 2">
            <a:extLst>
              <a:ext uri="{FF2B5EF4-FFF2-40B4-BE49-F238E27FC236}">
                <a16:creationId xmlns:a16="http://schemas.microsoft.com/office/drawing/2014/main" id="{CB300C4D-5284-4005-AD2F-A27526724940}"/>
              </a:ext>
            </a:extLst>
          </p:cNvPr>
          <p:cNvSpPr>
            <a:spLocks noGrp="1"/>
          </p:cNvSpPr>
          <p:nvPr>
            <p:ph type="body" idx="1"/>
          </p:nvPr>
        </p:nvSpPr>
        <p:spPr/>
        <p:txBody>
          <a:bodyPr/>
          <a:lstStyle/>
          <a:p>
            <a:r>
              <a:rPr lang="en-US" dirty="0"/>
              <a:t>Tragedy and progress in the 20</a:t>
            </a:r>
            <a:r>
              <a:rPr lang="en-US" baseline="30000" dirty="0"/>
              <a:t>th</a:t>
            </a:r>
            <a:r>
              <a:rPr lang="en-US" dirty="0"/>
              <a:t> Century </a:t>
            </a:r>
          </a:p>
        </p:txBody>
      </p:sp>
      <p:sp>
        <p:nvSpPr>
          <p:cNvPr id="4" name="Date Placeholder 3">
            <a:extLst>
              <a:ext uri="{FF2B5EF4-FFF2-40B4-BE49-F238E27FC236}">
                <a16:creationId xmlns:a16="http://schemas.microsoft.com/office/drawing/2014/main" id="{82759E75-ED1A-80D5-F700-3F7FACDD600A}"/>
              </a:ext>
            </a:extLst>
          </p:cNvPr>
          <p:cNvSpPr>
            <a:spLocks noGrp="1"/>
          </p:cNvSpPr>
          <p:nvPr>
            <p:ph type="dt" sz="half" idx="10"/>
          </p:nvPr>
        </p:nvSpPr>
        <p:spPr/>
        <p:txBody>
          <a:bodyPr/>
          <a:lstStyle/>
          <a:p>
            <a:fld id="{38A0D741-0EB3-4C59-BAA8-0850358A1FC2}" type="datetime4">
              <a:rPr lang="en-US" smtClean="0"/>
              <a:t>February 26, 2024</a:t>
            </a:fld>
            <a:endParaRPr lang="en-GB" dirty="0"/>
          </a:p>
        </p:txBody>
      </p:sp>
      <p:sp>
        <p:nvSpPr>
          <p:cNvPr id="5" name="Slide Number Placeholder 4">
            <a:extLst>
              <a:ext uri="{FF2B5EF4-FFF2-40B4-BE49-F238E27FC236}">
                <a16:creationId xmlns:a16="http://schemas.microsoft.com/office/drawing/2014/main" id="{EE835988-E80D-1CCE-D6CF-E47D428ECC71}"/>
              </a:ext>
            </a:extLst>
          </p:cNvPr>
          <p:cNvSpPr>
            <a:spLocks noGrp="1"/>
          </p:cNvSpPr>
          <p:nvPr>
            <p:ph type="sldNum" sz="quarter" idx="12"/>
          </p:nvPr>
        </p:nvSpPr>
        <p:spPr/>
        <p:txBody>
          <a:bodyPr/>
          <a:lstStyle/>
          <a:p>
            <a:fld id="{B7048EB2-ABBB-452B-B43B-31E8A7DFB90B}" type="slidenum">
              <a:rPr lang="en-GB" smtClean="0"/>
              <a:pPr/>
              <a:t>4</a:t>
            </a:fld>
            <a:endParaRPr lang="en-GB"/>
          </a:p>
        </p:txBody>
      </p:sp>
    </p:spTree>
    <p:extLst>
      <p:ext uri="{BB962C8B-B14F-4D97-AF65-F5344CB8AC3E}">
        <p14:creationId xmlns:p14="http://schemas.microsoft.com/office/powerpoint/2010/main" val="3453940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40</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fontScale="85000" lnSpcReduction="10000"/>
          </a:bodyPr>
          <a:lstStyle/>
          <a:p>
            <a:r>
              <a:rPr lang="en-US" dirty="0"/>
              <a:t>Histology laboratory class instructions, 1908</a:t>
            </a:r>
          </a:p>
          <a:p>
            <a:endParaRPr lang="en-US" dirty="0"/>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a:xfrm>
            <a:off x="719138" y="1840817"/>
            <a:ext cx="6122000" cy="3869479"/>
          </a:xfrm>
        </p:spPr>
        <p:txBody>
          <a:bodyPr/>
          <a:lstStyle/>
          <a:p>
            <a:pPr marL="0" indent="0">
              <a:buNone/>
            </a:pPr>
            <a:r>
              <a:rPr lang="en-US" dirty="0"/>
              <a:t>Required supplies for histology student: </a:t>
            </a:r>
          </a:p>
          <a:p>
            <a:r>
              <a:rPr lang="en-US" dirty="0"/>
              <a:t>Specific types of Bristol board</a:t>
            </a:r>
          </a:p>
          <a:p>
            <a:r>
              <a:rPr lang="en-US" dirty="0"/>
              <a:t>Drawing pencils in three </a:t>
            </a:r>
            <a:r>
              <a:rPr lang="en-US" dirty="0" err="1"/>
              <a:t>hardnesses</a:t>
            </a:r>
            <a:endParaRPr lang="en-US" dirty="0"/>
          </a:p>
          <a:p>
            <a:r>
              <a:rPr lang="en-US" dirty="0"/>
              <a:t>Specific drawing pen-points and holder</a:t>
            </a:r>
          </a:p>
          <a:p>
            <a:r>
              <a:rPr lang="en-US" dirty="0"/>
              <a:t>India ink</a:t>
            </a:r>
          </a:p>
          <a:p>
            <a:r>
              <a:rPr lang="en-US" dirty="0"/>
              <a:t>Assorted color crayons</a:t>
            </a:r>
          </a:p>
          <a:p>
            <a:r>
              <a:rPr lang="en-US" dirty="0"/>
              <a:t>Small drawing board</a:t>
            </a:r>
          </a:p>
          <a:p>
            <a:pPr marL="0" indent="0">
              <a:buNone/>
            </a:pPr>
            <a:endParaRPr lang="en-US" dirty="0"/>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Drawing in the sciences</a:t>
            </a:r>
          </a:p>
        </p:txBody>
      </p:sp>
      <p:pic>
        <p:nvPicPr>
          <p:cNvPr id="17" name="Picture 16" descr="A close up of a document&#10;&#10;Description automatically generated">
            <a:extLst>
              <a:ext uri="{FF2B5EF4-FFF2-40B4-BE49-F238E27FC236}">
                <a16:creationId xmlns:a16="http://schemas.microsoft.com/office/drawing/2014/main" id="{EC8B0CAA-002D-9C2A-D739-9F56AC793568}"/>
              </a:ext>
            </a:extLst>
          </p:cNvPr>
          <p:cNvPicPr>
            <a:picLocks noChangeAspect="1"/>
          </p:cNvPicPr>
          <p:nvPr/>
        </p:nvPicPr>
        <p:blipFill>
          <a:blip r:embed="rId2"/>
          <a:stretch>
            <a:fillRect/>
          </a:stretch>
        </p:blipFill>
        <p:spPr>
          <a:xfrm>
            <a:off x="7693808" y="0"/>
            <a:ext cx="4045841" cy="6858000"/>
          </a:xfrm>
          <a:prstGeom prst="rect">
            <a:avLst/>
          </a:prstGeom>
        </p:spPr>
      </p:pic>
    </p:spTree>
    <p:extLst>
      <p:ext uri="{BB962C8B-B14F-4D97-AF65-F5344CB8AC3E}">
        <p14:creationId xmlns:p14="http://schemas.microsoft.com/office/powerpoint/2010/main" val="2945778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FF446D-AF63-BB0D-F501-F303E1744D21}"/>
              </a:ext>
            </a:extLst>
          </p:cNvPr>
          <p:cNvSpPr>
            <a:spLocks noGrp="1"/>
          </p:cNvSpPr>
          <p:nvPr>
            <p:ph type="title"/>
          </p:nvPr>
        </p:nvSpPr>
        <p:spPr/>
        <p:txBody>
          <a:bodyPr>
            <a:normAutofit fontScale="90000"/>
          </a:bodyPr>
          <a:lstStyle/>
          <a:p>
            <a:r>
              <a:rPr lang="en-US" dirty="0"/>
              <a:t>Learning to observe</a:t>
            </a:r>
          </a:p>
        </p:txBody>
      </p:sp>
      <p:sp>
        <p:nvSpPr>
          <p:cNvPr id="7" name="Content Placeholder 6">
            <a:extLst>
              <a:ext uri="{FF2B5EF4-FFF2-40B4-BE49-F238E27FC236}">
                <a16:creationId xmlns:a16="http://schemas.microsoft.com/office/drawing/2014/main" id="{5FDD4A6F-0703-B278-6497-109F79312DA6}"/>
              </a:ext>
            </a:extLst>
          </p:cNvPr>
          <p:cNvSpPr>
            <a:spLocks noGrp="1"/>
          </p:cNvSpPr>
          <p:nvPr>
            <p:ph idx="1"/>
          </p:nvPr>
        </p:nvSpPr>
        <p:spPr>
          <a:xfrm>
            <a:off x="720000" y="1839600"/>
            <a:ext cx="3984735" cy="4297675"/>
          </a:xfrm>
        </p:spPr>
        <p:txBody>
          <a:bodyPr>
            <a:normAutofit fontScale="92500" lnSpcReduction="10000"/>
          </a:bodyPr>
          <a:lstStyle/>
          <a:p>
            <a:pPr marL="0" indent="0">
              <a:buNone/>
            </a:pPr>
            <a:r>
              <a:rPr lang="en-US" dirty="0"/>
              <a:t>“</a:t>
            </a:r>
            <a:r>
              <a:rPr lang="en-US" b="0" i="0" dirty="0">
                <a:solidFill>
                  <a:srgbClr val="191919"/>
                </a:solidFill>
                <a:effectLst/>
                <a:latin typeface="adelle-sans"/>
              </a:rPr>
              <a:t>Nearly every student who responded said that, though they had considered themselves to be adequate observers before the workshop, afterwards they realized they were looking at things superficially. The course had helped them learn to look at the world, and their patients, more in depth.”</a:t>
            </a:r>
            <a:endParaRPr lang="en-US" dirty="0"/>
          </a:p>
        </p:txBody>
      </p:sp>
      <p:sp>
        <p:nvSpPr>
          <p:cNvPr id="9" name="Text Placeholder 8">
            <a:extLst>
              <a:ext uri="{FF2B5EF4-FFF2-40B4-BE49-F238E27FC236}">
                <a16:creationId xmlns:a16="http://schemas.microsoft.com/office/drawing/2014/main" id="{B89A6CE2-0409-B56D-33BA-73B2A53E136A}"/>
              </a:ext>
            </a:extLst>
          </p:cNvPr>
          <p:cNvSpPr>
            <a:spLocks noGrp="1"/>
          </p:cNvSpPr>
          <p:nvPr>
            <p:ph type="body" sz="quarter" idx="13"/>
          </p:nvPr>
        </p:nvSpPr>
        <p:spPr/>
        <p:txBody>
          <a:bodyPr>
            <a:normAutofit lnSpcReduction="10000"/>
          </a:bodyPr>
          <a:lstStyle/>
          <a:p>
            <a:r>
              <a:rPr lang="en-US" dirty="0"/>
              <a:t>Medical students in the museum</a:t>
            </a:r>
          </a:p>
        </p:txBody>
      </p:sp>
      <p:pic>
        <p:nvPicPr>
          <p:cNvPr id="10" name="Content Placeholder 9" descr="A group of people in a museum&#10;&#10;Description automatically generated">
            <a:extLst>
              <a:ext uri="{FF2B5EF4-FFF2-40B4-BE49-F238E27FC236}">
                <a16:creationId xmlns:a16="http://schemas.microsoft.com/office/drawing/2014/main" id="{FC95C618-C416-E103-2BF0-E8F628286ED6}"/>
              </a:ext>
            </a:extLst>
          </p:cNvPr>
          <p:cNvPicPr>
            <a:picLocks noGrp="1" noChangeAspect="1"/>
          </p:cNvPicPr>
          <p:nvPr>
            <p:ph idx="12"/>
          </p:nvPr>
        </p:nvPicPr>
        <p:blipFill rotWithShape="1">
          <a:blip r:embed="rId2"/>
          <a:srcRect l="7675" r="20481" b="17148"/>
          <a:stretch/>
        </p:blipFill>
        <p:spPr>
          <a:xfrm>
            <a:off x="4704735" y="1839600"/>
            <a:ext cx="7209572" cy="4169878"/>
          </a:xfrm>
          <a:prstGeom prst="rect">
            <a:avLst/>
          </a:prstGeom>
        </p:spPr>
      </p:pic>
    </p:spTree>
    <p:extLst>
      <p:ext uri="{BB962C8B-B14F-4D97-AF65-F5344CB8AC3E}">
        <p14:creationId xmlns:p14="http://schemas.microsoft.com/office/powerpoint/2010/main" val="3671902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7414900-0D08-FE4C-3A53-0BC59CB3CD3A}"/>
              </a:ext>
            </a:extLst>
          </p:cNvPr>
          <p:cNvSpPr>
            <a:spLocks noGrp="1"/>
          </p:cNvSpPr>
          <p:nvPr>
            <p:ph type="body" sz="quarter" idx="12"/>
          </p:nvPr>
        </p:nvSpPr>
        <p:spPr/>
        <p:txBody>
          <a:bodyPr>
            <a:normAutofit lnSpcReduction="10000"/>
          </a:bodyPr>
          <a:lstStyle/>
          <a:p>
            <a:r>
              <a:rPr lang="en-US" dirty="0"/>
              <a:t>The process rather than the product</a:t>
            </a:r>
          </a:p>
        </p:txBody>
      </p:sp>
      <p:sp>
        <p:nvSpPr>
          <p:cNvPr id="6" name="Content Placeholder 5">
            <a:extLst>
              <a:ext uri="{FF2B5EF4-FFF2-40B4-BE49-F238E27FC236}">
                <a16:creationId xmlns:a16="http://schemas.microsoft.com/office/drawing/2014/main" id="{80BC4F2A-2017-B3EC-ED2E-4C005F29AFAA}"/>
              </a:ext>
            </a:extLst>
          </p:cNvPr>
          <p:cNvSpPr>
            <a:spLocks noGrp="1"/>
          </p:cNvSpPr>
          <p:nvPr>
            <p:ph sz="quarter" idx="13"/>
          </p:nvPr>
        </p:nvSpPr>
        <p:spPr/>
        <p:txBody>
          <a:bodyPr/>
          <a:lstStyle/>
          <a:p>
            <a:r>
              <a:rPr lang="en-US" dirty="0"/>
              <a:t>Blind contour drawings force you to focus on the subject, not what the drawing looks like</a:t>
            </a:r>
          </a:p>
          <a:p>
            <a:r>
              <a:rPr lang="en-US" dirty="0"/>
              <a:t>This is a way to learn about the subject, as it forces close observation of every part</a:t>
            </a:r>
          </a:p>
        </p:txBody>
      </p:sp>
      <p:sp>
        <p:nvSpPr>
          <p:cNvPr id="4" name="Title 3">
            <a:extLst>
              <a:ext uri="{FF2B5EF4-FFF2-40B4-BE49-F238E27FC236}">
                <a16:creationId xmlns:a16="http://schemas.microsoft.com/office/drawing/2014/main" id="{4135DB1F-D11C-8757-E0A4-E47A317C2411}"/>
              </a:ext>
            </a:extLst>
          </p:cNvPr>
          <p:cNvSpPr>
            <a:spLocks noGrp="1"/>
          </p:cNvSpPr>
          <p:nvPr>
            <p:ph type="title"/>
          </p:nvPr>
        </p:nvSpPr>
        <p:spPr/>
        <p:txBody>
          <a:bodyPr>
            <a:normAutofit fontScale="90000"/>
          </a:bodyPr>
          <a:lstStyle/>
          <a:p>
            <a:r>
              <a:rPr lang="en-US" dirty="0"/>
              <a:t>Drawing to observe</a:t>
            </a:r>
          </a:p>
        </p:txBody>
      </p:sp>
      <p:pic>
        <p:nvPicPr>
          <p:cNvPr id="8" name="Picture 7">
            <a:extLst>
              <a:ext uri="{FF2B5EF4-FFF2-40B4-BE49-F238E27FC236}">
                <a16:creationId xmlns:a16="http://schemas.microsoft.com/office/drawing/2014/main" id="{044CA1F6-E514-9BC4-8794-8EEF8DF0724D}"/>
              </a:ext>
            </a:extLst>
          </p:cNvPr>
          <p:cNvPicPr>
            <a:picLocks noChangeAspect="1"/>
          </p:cNvPicPr>
          <p:nvPr/>
        </p:nvPicPr>
        <p:blipFill>
          <a:blip r:embed="rId2"/>
          <a:stretch>
            <a:fillRect/>
          </a:stretch>
        </p:blipFill>
        <p:spPr>
          <a:xfrm>
            <a:off x="7346462" y="0"/>
            <a:ext cx="4845538" cy="6858000"/>
          </a:xfrm>
          <a:prstGeom prst="rect">
            <a:avLst/>
          </a:prstGeom>
        </p:spPr>
      </p:pic>
    </p:spTree>
    <p:extLst>
      <p:ext uri="{BB962C8B-B14F-4D97-AF65-F5344CB8AC3E}">
        <p14:creationId xmlns:p14="http://schemas.microsoft.com/office/powerpoint/2010/main" val="2294903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EE7EC8-14F3-0C8E-3FF2-8D406D62BE07}"/>
              </a:ext>
            </a:extLst>
          </p:cNvPr>
          <p:cNvPicPr>
            <a:picLocks noChangeAspect="1"/>
          </p:cNvPicPr>
          <p:nvPr/>
        </p:nvPicPr>
        <p:blipFill>
          <a:blip r:embed="rId2"/>
          <a:stretch>
            <a:fillRect/>
          </a:stretch>
        </p:blipFill>
        <p:spPr>
          <a:xfrm rot="5400000">
            <a:off x="2483424" y="-1849244"/>
            <a:ext cx="6858000" cy="10556488"/>
          </a:xfrm>
          <a:prstGeom prst="rect">
            <a:avLst/>
          </a:prstGeom>
        </p:spPr>
      </p:pic>
    </p:spTree>
    <p:extLst>
      <p:ext uri="{BB962C8B-B14F-4D97-AF65-F5344CB8AC3E}">
        <p14:creationId xmlns:p14="http://schemas.microsoft.com/office/powerpoint/2010/main" val="450057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1AC9317-6F11-0C9B-08E0-04A8EAFBA24D}"/>
              </a:ext>
            </a:extLst>
          </p:cNvPr>
          <p:cNvSpPr>
            <a:spLocks noGrp="1"/>
          </p:cNvSpPr>
          <p:nvPr>
            <p:ph type="body" sz="quarter" idx="12"/>
          </p:nvPr>
        </p:nvSpPr>
        <p:spPr>
          <a:xfrm>
            <a:off x="720000" y="1279218"/>
            <a:ext cx="5631170" cy="324730"/>
          </a:xfrm>
        </p:spPr>
        <p:txBody>
          <a:bodyPr>
            <a:normAutofit fontScale="92500" lnSpcReduction="10000"/>
          </a:bodyPr>
          <a:lstStyle/>
          <a:p>
            <a:r>
              <a:rPr lang="en-US" dirty="0"/>
              <a:t>Immunology example</a:t>
            </a:r>
          </a:p>
        </p:txBody>
      </p:sp>
      <p:sp>
        <p:nvSpPr>
          <p:cNvPr id="6" name="Content Placeholder 5">
            <a:extLst>
              <a:ext uri="{FF2B5EF4-FFF2-40B4-BE49-F238E27FC236}">
                <a16:creationId xmlns:a16="http://schemas.microsoft.com/office/drawing/2014/main" id="{6846FA88-0EA4-FD95-2538-6C306A4C065D}"/>
              </a:ext>
            </a:extLst>
          </p:cNvPr>
          <p:cNvSpPr>
            <a:spLocks noGrp="1"/>
          </p:cNvSpPr>
          <p:nvPr>
            <p:ph sz="quarter" idx="13"/>
          </p:nvPr>
        </p:nvSpPr>
        <p:spPr>
          <a:xfrm>
            <a:off x="720000" y="1839600"/>
            <a:ext cx="5632032" cy="4298400"/>
          </a:xfrm>
        </p:spPr>
        <p:txBody>
          <a:bodyPr/>
          <a:lstStyle/>
          <a:p>
            <a:r>
              <a:rPr lang="en-US" dirty="0"/>
              <a:t>We are developing a pipeline to analyze data collected from mice</a:t>
            </a:r>
          </a:p>
          <a:p>
            <a:r>
              <a:rPr lang="en-US" dirty="0"/>
              <a:t>Different types of data are collected from different lobes of the lung as well as from the spleen</a:t>
            </a:r>
          </a:p>
        </p:txBody>
      </p:sp>
      <p:sp>
        <p:nvSpPr>
          <p:cNvPr id="4" name="Title 3">
            <a:extLst>
              <a:ext uri="{FF2B5EF4-FFF2-40B4-BE49-F238E27FC236}">
                <a16:creationId xmlns:a16="http://schemas.microsoft.com/office/drawing/2014/main" id="{0EC5EEE4-5CA7-8DED-E9F5-F8FEA5747F6E}"/>
              </a:ext>
            </a:extLst>
          </p:cNvPr>
          <p:cNvSpPr>
            <a:spLocks noGrp="1"/>
          </p:cNvSpPr>
          <p:nvPr>
            <p:ph type="title"/>
          </p:nvPr>
        </p:nvSpPr>
        <p:spPr>
          <a:xfrm>
            <a:off x="719138" y="720000"/>
            <a:ext cx="5632032" cy="561600"/>
          </a:xfrm>
        </p:spPr>
        <p:txBody>
          <a:bodyPr>
            <a:normAutofit fontScale="90000"/>
          </a:bodyPr>
          <a:lstStyle/>
          <a:p>
            <a:r>
              <a:rPr lang="en-US" dirty="0"/>
              <a:t>Drawing to understand</a:t>
            </a:r>
          </a:p>
        </p:txBody>
      </p:sp>
      <p:pic>
        <p:nvPicPr>
          <p:cNvPr id="8" name="Content Placeholder 5" descr="A close-up of a paper&#10;&#10;Description automatically generated">
            <a:extLst>
              <a:ext uri="{FF2B5EF4-FFF2-40B4-BE49-F238E27FC236}">
                <a16:creationId xmlns:a16="http://schemas.microsoft.com/office/drawing/2014/main" id="{46A30BAC-174E-B0A2-76DF-14A792A7F095}"/>
              </a:ext>
            </a:extLst>
          </p:cNvPr>
          <p:cNvPicPr>
            <a:picLocks noChangeAspect="1"/>
          </p:cNvPicPr>
          <p:nvPr/>
        </p:nvPicPr>
        <p:blipFill rotWithShape="1">
          <a:blip r:embed="rId2"/>
          <a:srcRect b="-15"/>
          <a:stretch/>
        </p:blipFill>
        <p:spPr>
          <a:xfrm rot="5400000">
            <a:off x="6031318" y="714903"/>
            <a:ext cx="6594231" cy="5480946"/>
          </a:xfrm>
          <a:prstGeom prst="rect">
            <a:avLst/>
          </a:prstGeom>
        </p:spPr>
      </p:pic>
    </p:spTree>
    <p:extLst>
      <p:ext uri="{BB962C8B-B14F-4D97-AF65-F5344CB8AC3E}">
        <p14:creationId xmlns:p14="http://schemas.microsoft.com/office/powerpoint/2010/main" val="1501347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1ACF730-42D1-56C5-E766-AA51F52091F3}"/>
              </a:ext>
            </a:extLst>
          </p:cNvPr>
          <p:cNvSpPr>
            <a:spLocks noGrp="1"/>
          </p:cNvSpPr>
          <p:nvPr>
            <p:ph type="body" sz="quarter" idx="12"/>
          </p:nvPr>
        </p:nvSpPr>
        <p:spPr/>
        <p:txBody>
          <a:bodyPr>
            <a:normAutofit lnSpcReduction="10000"/>
          </a:bodyPr>
          <a:lstStyle/>
          <a:p>
            <a:r>
              <a:rPr lang="en-US" dirty="0"/>
              <a:t>Example from immunology</a:t>
            </a:r>
          </a:p>
        </p:txBody>
      </p:sp>
      <p:sp>
        <p:nvSpPr>
          <p:cNvPr id="6" name="Content Placeholder 5">
            <a:extLst>
              <a:ext uri="{FF2B5EF4-FFF2-40B4-BE49-F238E27FC236}">
                <a16:creationId xmlns:a16="http://schemas.microsoft.com/office/drawing/2014/main" id="{FF88A637-D2EC-6170-F3A6-5F888A7677C3}"/>
              </a:ext>
            </a:extLst>
          </p:cNvPr>
          <p:cNvSpPr>
            <a:spLocks noGrp="1"/>
          </p:cNvSpPr>
          <p:nvPr>
            <p:ph sz="quarter" idx="13"/>
          </p:nvPr>
        </p:nvSpPr>
        <p:spPr>
          <a:xfrm>
            <a:off x="720000" y="1839600"/>
            <a:ext cx="5775703" cy="4298400"/>
          </a:xfrm>
        </p:spPr>
        <p:txBody>
          <a:bodyPr/>
          <a:lstStyle/>
          <a:p>
            <a:r>
              <a:rPr lang="en-US" dirty="0"/>
              <a:t>Developing a pipeline to analyze data on antibodies</a:t>
            </a:r>
          </a:p>
          <a:p>
            <a:r>
              <a:rPr lang="en-US" dirty="0"/>
              <a:t>Since we don’t know the exact targets, we can’t develop a standard curve</a:t>
            </a:r>
          </a:p>
          <a:p>
            <a:r>
              <a:rPr lang="en-US" dirty="0"/>
              <a:t>Drawing to communicate the process of collecting data on standard dilutions</a:t>
            </a:r>
          </a:p>
        </p:txBody>
      </p:sp>
      <p:sp>
        <p:nvSpPr>
          <p:cNvPr id="4" name="Title 3">
            <a:extLst>
              <a:ext uri="{FF2B5EF4-FFF2-40B4-BE49-F238E27FC236}">
                <a16:creationId xmlns:a16="http://schemas.microsoft.com/office/drawing/2014/main" id="{C257EE81-676C-96F9-B40C-2DFF0E7E1035}"/>
              </a:ext>
            </a:extLst>
          </p:cNvPr>
          <p:cNvSpPr>
            <a:spLocks noGrp="1"/>
          </p:cNvSpPr>
          <p:nvPr>
            <p:ph type="title"/>
          </p:nvPr>
        </p:nvSpPr>
        <p:spPr/>
        <p:txBody>
          <a:bodyPr>
            <a:normAutofit fontScale="90000"/>
          </a:bodyPr>
          <a:lstStyle/>
          <a:p>
            <a:r>
              <a:rPr lang="en-US" dirty="0"/>
              <a:t>Drawing to communicate</a:t>
            </a:r>
          </a:p>
        </p:txBody>
      </p:sp>
      <p:pic>
        <p:nvPicPr>
          <p:cNvPr id="9" name="Picture 8">
            <a:extLst>
              <a:ext uri="{FF2B5EF4-FFF2-40B4-BE49-F238E27FC236}">
                <a16:creationId xmlns:a16="http://schemas.microsoft.com/office/drawing/2014/main" id="{AFAFB7A1-7183-529C-1662-4FC6865FBB16}"/>
              </a:ext>
            </a:extLst>
          </p:cNvPr>
          <p:cNvPicPr>
            <a:picLocks noChangeAspect="1"/>
          </p:cNvPicPr>
          <p:nvPr/>
        </p:nvPicPr>
        <p:blipFill>
          <a:blip r:embed="rId2"/>
          <a:stretch>
            <a:fillRect/>
          </a:stretch>
        </p:blipFill>
        <p:spPr>
          <a:xfrm rot="5400000">
            <a:off x="6062329" y="703382"/>
            <a:ext cx="6896593" cy="5775702"/>
          </a:xfrm>
          <a:prstGeom prst="rect">
            <a:avLst/>
          </a:prstGeom>
        </p:spPr>
      </p:pic>
    </p:spTree>
    <p:extLst>
      <p:ext uri="{BB962C8B-B14F-4D97-AF65-F5344CB8AC3E}">
        <p14:creationId xmlns:p14="http://schemas.microsoft.com/office/powerpoint/2010/main" val="2914657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475CC8-0253-DF92-0750-09013123EA5C}"/>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843E02-700D-8EFB-8253-21270FAE4517}"/>
              </a:ext>
            </a:extLst>
          </p:cNvPr>
          <p:cNvPicPr>
            <a:picLocks noChangeAspect="1"/>
          </p:cNvPicPr>
          <p:nvPr/>
        </p:nvPicPr>
        <p:blipFill rotWithShape="1">
          <a:blip r:embed="rId2"/>
          <a:srcRect l="78577" t="44427" r="5732" b="30759"/>
          <a:stretch/>
        </p:blipFill>
        <p:spPr>
          <a:xfrm rot="5400000">
            <a:off x="7407341" y="-1404584"/>
            <a:ext cx="2510724" cy="6135975"/>
          </a:xfrm>
          <a:prstGeom prst="rect">
            <a:avLst/>
          </a:prstGeom>
          <a:ln w="38100">
            <a:solidFill>
              <a:schemeClr val="accent2">
                <a:lumMod val="60000"/>
                <a:lumOff val="40000"/>
              </a:schemeClr>
            </a:solidFill>
          </a:ln>
        </p:spPr>
      </p:pic>
      <p:pic>
        <p:nvPicPr>
          <p:cNvPr id="5" name="Picture 4">
            <a:extLst>
              <a:ext uri="{FF2B5EF4-FFF2-40B4-BE49-F238E27FC236}">
                <a16:creationId xmlns:a16="http://schemas.microsoft.com/office/drawing/2014/main" id="{69CECEFD-9CA3-CC93-CF99-DACC5A9670A2}"/>
              </a:ext>
            </a:extLst>
          </p:cNvPr>
          <p:cNvPicPr>
            <a:picLocks noChangeAspect="1"/>
          </p:cNvPicPr>
          <p:nvPr/>
        </p:nvPicPr>
        <p:blipFill rotWithShape="1">
          <a:blip r:embed="rId2"/>
          <a:srcRect l="3462" t="3070" r="62556" b="56681"/>
          <a:stretch/>
        </p:blipFill>
        <p:spPr>
          <a:xfrm rot="5400000">
            <a:off x="2443681" y="230936"/>
            <a:ext cx="4394413" cy="8043632"/>
          </a:xfrm>
          <a:prstGeom prst="rect">
            <a:avLst/>
          </a:prstGeom>
          <a:ln w="38100">
            <a:solidFill>
              <a:schemeClr val="accent2">
                <a:lumMod val="60000"/>
                <a:lumOff val="40000"/>
              </a:schemeClr>
            </a:solidFill>
          </a:ln>
        </p:spPr>
      </p:pic>
    </p:spTree>
    <p:extLst>
      <p:ext uri="{BB962C8B-B14F-4D97-AF65-F5344CB8AC3E}">
        <p14:creationId xmlns:p14="http://schemas.microsoft.com/office/powerpoint/2010/main" val="2917829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064757-6609-8F8B-99C7-8467A1C6AADB}"/>
              </a:ext>
            </a:extLst>
          </p:cNvPr>
          <p:cNvPicPr>
            <a:picLocks noChangeAspect="1"/>
          </p:cNvPicPr>
          <p:nvPr/>
        </p:nvPicPr>
        <p:blipFill>
          <a:blip r:embed="rId2"/>
          <a:stretch>
            <a:fillRect/>
          </a:stretch>
        </p:blipFill>
        <p:spPr>
          <a:xfrm>
            <a:off x="1221709" y="762938"/>
            <a:ext cx="4127500" cy="2133600"/>
          </a:xfrm>
          <a:prstGeom prst="rect">
            <a:avLst/>
          </a:prstGeom>
        </p:spPr>
      </p:pic>
      <p:pic>
        <p:nvPicPr>
          <p:cNvPr id="10" name="Picture 9" descr="A blue text on a white background&#10;&#10;Description automatically generated">
            <a:extLst>
              <a:ext uri="{FF2B5EF4-FFF2-40B4-BE49-F238E27FC236}">
                <a16:creationId xmlns:a16="http://schemas.microsoft.com/office/drawing/2014/main" id="{D31A1ACF-6542-DB10-53B4-9C918E62ACCF}"/>
              </a:ext>
            </a:extLst>
          </p:cNvPr>
          <p:cNvPicPr>
            <a:picLocks noChangeAspect="1"/>
          </p:cNvPicPr>
          <p:nvPr/>
        </p:nvPicPr>
        <p:blipFill>
          <a:blip r:embed="rId3"/>
          <a:stretch>
            <a:fillRect/>
          </a:stretch>
        </p:blipFill>
        <p:spPr>
          <a:xfrm>
            <a:off x="1070547" y="3635424"/>
            <a:ext cx="4783942" cy="3022346"/>
          </a:xfrm>
          <a:prstGeom prst="rect">
            <a:avLst/>
          </a:prstGeom>
        </p:spPr>
      </p:pic>
      <p:pic>
        <p:nvPicPr>
          <p:cNvPr id="12" name="Picture 11" descr="A black and white logo&#10;&#10;Description automatically generated">
            <a:extLst>
              <a:ext uri="{FF2B5EF4-FFF2-40B4-BE49-F238E27FC236}">
                <a16:creationId xmlns:a16="http://schemas.microsoft.com/office/drawing/2014/main" id="{AF9C10F7-D1E4-00CB-77AE-4AF372EA53EA}"/>
              </a:ext>
            </a:extLst>
          </p:cNvPr>
          <p:cNvPicPr>
            <a:picLocks noChangeAspect="1"/>
          </p:cNvPicPr>
          <p:nvPr/>
        </p:nvPicPr>
        <p:blipFill>
          <a:blip r:embed="rId4"/>
          <a:stretch>
            <a:fillRect/>
          </a:stretch>
        </p:blipFill>
        <p:spPr>
          <a:xfrm>
            <a:off x="7016211" y="446831"/>
            <a:ext cx="4127500" cy="3788675"/>
          </a:xfrm>
          <a:prstGeom prst="rect">
            <a:avLst/>
          </a:prstGeom>
        </p:spPr>
      </p:pic>
      <p:pic>
        <p:nvPicPr>
          <p:cNvPr id="14" name="Picture 13" descr="A logo with text and leaves&#10;&#10;Description automatically generated">
            <a:extLst>
              <a:ext uri="{FF2B5EF4-FFF2-40B4-BE49-F238E27FC236}">
                <a16:creationId xmlns:a16="http://schemas.microsoft.com/office/drawing/2014/main" id="{1F3FA875-2338-2A36-A1C2-465918FADD42}"/>
              </a:ext>
            </a:extLst>
          </p:cNvPr>
          <p:cNvPicPr>
            <a:picLocks noChangeAspect="1"/>
          </p:cNvPicPr>
          <p:nvPr/>
        </p:nvPicPr>
        <p:blipFill>
          <a:blip r:embed="rId5"/>
          <a:stretch>
            <a:fillRect/>
          </a:stretch>
        </p:blipFill>
        <p:spPr>
          <a:xfrm>
            <a:off x="6687990" y="4753338"/>
            <a:ext cx="4783942" cy="1652009"/>
          </a:xfrm>
          <a:prstGeom prst="rect">
            <a:avLst/>
          </a:prstGeom>
        </p:spPr>
      </p:pic>
    </p:spTree>
    <p:extLst>
      <p:ext uri="{BB962C8B-B14F-4D97-AF65-F5344CB8AC3E}">
        <p14:creationId xmlns:p14="http://schemas.microsoft.com/office/powerpoint/2010/main" val="3430253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91B20A0-EB08-2249-4D97-FFF037D702CC}"/>
              </a:ext>
            </a:extLst>
          </p:cNvPr>
          <p:cNvSpPr>
            <a:spLocks noGrp="1"/>
          </p:cNvSpPr>
          <p:nvPr>
            <p:ph type="body" sz="quarter" idx="12"/>
          </p:nvPr>
        </p:nvSpPr>
        <p:spPr/>
        <p:txBody>
          <a:bodyPr>
            <a:normAutofit lnSpcReduction="10000"/>
          </a:bodyPr>
          <a:lstStyle/>
          <a:p>
            <a:r>
              <a:rPr lang="en-US" dirty="0"/>
              <a:t>Expanding your toolkit </a:t>
            </a:r>
          </a:p>
        </p:txBody>
      </p:sp>
      <p:sp>
        <p:nvSpPr>
          <p:cNvPr id="6" name="Content Placeholder 5">
            <a:extLst>
              <a:ext uri="{FF2B5EF4-FFF2-40B4-BE49-F238E27FC236}">
                <a16:creationId xmlns:a16="http://schemas.microsoft.com/office/drawing/2014/main" id="{71E097D8-4E3E-BC32-DABE-00CC409BB37A}"/>
              </a:ext>
            </a:extLst>
          </p:cNvPr>
          <p:cNvSpPr>
            <a:spLocks noGrp="1"/>
          </p:cNvSpPr>
          <p:nvPr>
            <p:ph sz="quarter" idx="13"/>
          </p:nvPr>
        </p:nvSpPr>
        <p:spPr/>
        <p:txBody>
          <a:bodyPr/>
          <a:lstStyle/>
          <a:p>
            <a:r>
              <a:rPr lang="en-US" dirty="0"/>
              <a:t>Drawing processes and pipelines</a:t>
            </a:r>
          </a:p>
          <a:p>
            <a:r>
              <a:rPr lang="en-US" dirty="0"/>
              <a:t>Incorporating hand-drawn and pictorial elements in graphics</a:t>
            </a:r>
          </a:p>
        </p:txBody>
      </p:sp>
      <p:sp>
        <p:nvSpPr>
          <p:cNvPr id="4" name="Title 3">
            <a:extLst>
              <a:ext uri="{FF2B5EF4-FFF2-40B4-BE49-F238E27FC236}">
                <a16:creationId xmlns:a16="http://schemas.microsoft.com/office/drawing/2014/main" id="{288D26B3-2CCF-1261-4848-62FDC691A7C6}"/>
              </a:ext>
            </a:extLst>
          </p:cNvPr>
          <p:cNvSpPr>
            <a:spLocks noGrp="1"/>
          </p:cNvSpPr>
          <p:nvPr>
            <p:ph type="title"/>
          </p:nvPr>
        </p:nvSpPr>
        <p:spPr/>
        <p:txBody>
          <a:bodyPr>
            <a:normAutofit fontScale="90000"/>
          </a:bodyPr>
          <a:lstStyle/>
          <a:p>
            <a:r>
              <a:rPr lang="en-US" dirty="0"/>
              <a:t>Drawing to communicate</a:t>
            </a:r>
          </a:p>
        </p:txBody>
      </p:sp>
      <p:pic>
        <p:nvPicPr>
          <p:cNvPr id="8" name="Picture 2">
            <a:extLst>
              <a:ext uri="{FF2B5EF4-FFF2-40B4-BE49-F238E27FC236}">
                <a16:creationId xmlns:a16="http://schemas.microsoft.com/office/drawing/2014/main" id="{B60E8FA3-5C1F-7092-E867-718F21C85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648" y="70340"/>
            <a:ext cx="5144101" cy="635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052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77DA-B798-C1ED-62F4-3E7C38B36A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DDB7FD-E86B-C4B6-B43A-B23A9D495DB4}"/>
              </a:ext>
            </a:extLst>
          </p:cNvPr>
          <p:cNvSpPr>
            <a:spLocks noGrp="1"/>
          </p:cNvSpPr>
          <p:nvPr>
            <p:ph idx="1"/>
          </p:nvPr>
        </p:nvSpPr>
        <p:spPr/>
        <p:txBody>
          <a:bodyPr/>
          <a:lstStyle/>
          <a:p>
            <a:endParaRPr lang="en-US"/>
          </a:p>
        </p:txBody>
      </p:sp>
      <p:pic>
        <p:nvPicPr>
          <p:cNvPr id="12290" name="Picture 2">
            <a:extLst>
              <a:ext uri="{FF2B5EF4-FFF2-40B4-BE49-F238E27FC236}">
                <a16:creationId xmlns:a16="http://schemas.microsoft.com/office/drawing/2014/main" id="{25723EEA-5746-2D87-9C23-7CFED73BD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5067"/>
            <a:ext cx="10476586" cy="65478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EBE3A7-0B04-0F2D-7B26-4DDCBE322AE8}"/>
              </a:ext>
            </a:extLst>
          </p:cNvPr>
          <p:cNvSpPr txBox="1"/>
          <p:nvPr/>
        </p:nvSpPr>
        <p:spPr>
          <a:xfrm>
            <a:off x="7099324" y="6401070"/>
            <a:ext cx="4964856" cy="369332"/>
          </a:xfrm>
          <a:prstGeom prst="rect">
            <a:avLst/>
          </a:prstGeom>
          <a:noFill/>
        </p:spPr>
        <p:txBody>
          <a:bodyPr wrap="square" rtlCol="0">
            <a:spAutoFit/>
          </a:bodyPr>
          <a:lstStyle/>
          <a:p>
            <a:r>
              <a:rPr lang="en-US" dirty="0"/>
              <a:t>Source: </a:t>
            </a:r>
            <a:r>
              <a:rPr lang="en-US" i="1" dirty="0"/>
              <a:t>Drawing Ideas</a:t>
            </a:r>
            <a:r>
              <a:rPr lang="en-US" dirty="0"/>
              <a:t>, </a:t>
            </a:r>
            <a:r>
              <a:rPr lang="en-US" dirty="0" err="1"/>
              <a:t>Baskinger</a:t>
            </a:r>
            <a:r>
              <a:rPr lang="en-US" dirty="0"/>
              <a:t> and </a:t>
            </a:r>
            <a:r>
              <a:rPr lang="en-US" dirty="0" err="1"/>
              <a:t>Bardel</a:t>
            </a:r>
            <a:r>
              <a:rPr lang="en-US" dirty="0"/>
              <a:t> </a:t>
            </a:r>
            <a:endParaRPr lang="en-US" i="1" dirty="0"/>
          </a:p>
        </p:txBody>
      </p:sp>
    </p:spTree>
    <p:extLst>
      <p:ext uri="{BB962C8B-B14F-4D97-AF65-F5344CB8AC3E}">
        <p14:creationId xmlns:p14="http://schemas.microsoft.com/office/powerpoint/2010/main" val="492505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5B2E2B-8414-C19F-373D-110E93A9D56B}"/>
              </a:ext>
            </a:extLst>
          </p:cNvPr>
          <p:cNvSpPr/>
          <p:nvPr/>
        </p:nvSpPr>
        <p:spPr>
          <a:xfrm>
            <a:off x="838200" y="1626238"/>
            <a:ext cx="10633800" cy="451103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F5E402-BEA5-6F19-D318-9718D0012B50}"/>
              </a:ext>
            </a:extLst>
          </p:cNvPr>
          <p:cNvSpPr>
            <a:spLocks noGrp="1"/>
          </p:cNvSpPr>
          <p:nvPr>
            <p:ph type="title"/>
          </p:nvPr>
        </p:nvSpPr>
        <p:spPr/>
        <p:txBody>
          <a:bodyPr>
            <a:normAutofit fontScale="90000"/>
          </a:bodyPr>
          <a:lstStyle/>
          <a:p>
            <a:r>
              <a:rPr lang="en-US" dirty="0"/>
              <a:t>1900 Galveston Hurricane</a:t>
            </a:r>
          </a:p>
        </p:txBody>
      </p:sp>
      <p:sp>
        <p:nvSpPr>
          <p:cNvPr id="4" name="Date Placeholder 3">
            <a:extLst>
              <a:ext uri="{FF2B5EF4-FFF2-40B4-BE49-F238E27FC236}">
                <a16:creationId xmlns:a16="http://schemas.microsoft.com/office/drawing/2014/main" id="{DA04E883-4634-0FA8-0961-19A4053F58FD}"/>
              </a:ext>
            </a:extLst>
          </p:cNvPr>
          <p:cNvSpPr>
            <a:spLocks noGrp="1"/>
          </p:cNvSpPr>
          <p:nvPr>
            <p:ph type="dt" sz="half" idx="10"/>
          </p:nvPr>
        </p:nvSpPr>
        <p:spPr/>
        <p:txBody>
          <a:bodyPr/>
          <a:lstStyle/>
          <a:p>
            <a:fld id="{25DFFA7D-C6F9-4793-A484-189BA9659493}" type="datetime4">
              <a:rPr lang="en-US" noProof="0" smtClean="0"/>
              <a:t>February 26, 2024</a:t>
            </a:fld>
            <a:endParaRPr lang="en-US" noProof="0"/>
          </a:p>
        </p:txBody>
      </p:sp>
      <p:sp>
        <p:nvSpPr>
          <p:cNvPr id="5" name="Slide Number Placeholder 4">
            <a:extLst>
              <a:ext uri="{FF2B5EF4-FFF2-40B4-BE49-F238E27FC236}">
                <a16:creationId xmlns:a16="http://schemas.microsoft.com/office/drawing/2014/main" id="{F8ABC3D8-850F-57F5-E61F-FD6CE202FC1F}"/>
              </a:ext>
            </a:extLst>
          </p:cNvPr>
          <p:cNvSpPr>
            <a:spLocks noGrp="1"/>
          </p:cNvSpPr>
          <p:nvPr>
            <p:ph type="sldNum" sz="quarter" idx="11"/>
          </p:nvPr>
        </p:nvSpPr>
        <p:spPr/>
        <p:txBody>
          <a:bodyPr/>
          <a:lstStyle/>
          <a:p>
            <a:fld id="{2DDEA8E7-5F55-4A60-8EF9-470692FC5635}" type="slidenum">
              <a:rPr lang="en-US" noProof="0" smtClean="0"/>
              <a:pPr/>
              <a:t>5</a:t>
            </a:fld>
            <a:endParaRPr lang="en-US" noProof="0"/>
          </a:p>
        </p:txBody>
      </p:sp>
      <p:sp>
        <p:nvSpPr>
          <p:cNvPr id="7" name="Text Placeholder 6">
            <a:extLst>
              <a:ext uri="{FF2B5EF4-FFF2-40B4-BE49-F238E27FC236}">
                <a16:creationId xmlns:a16="http://schemas.microsoft.com/office/drawing/2014/main" id="{0040A001-5444-F119-0AFE-E19F1F5D823A}"/>
              </a:ext>
            </a:extLst>
          </p:cNvPr>
          <p:cNvSpPr>
            <a:spLocks noGrp="1"/>
          </p:cNvSpPr>
          <p:nvPr>
            <p:ph type="body" sz="quarter" idx="13"/>
          </p:nvPr>
        </p:nvSpPr>
        <p:spPr/>
        <p:txBody>
          <a:bodyPr>
            <a:normAutofit lnSpcReduction="10000"/>
          </a:bodyPr>
          <a:lstStyle/>
          <a:p>
            <a:r>
              <a:rPr lang="en-US" dirty="0"/>
              <a:t>Deadliest natural disaster in US history</a:t>
            </a:r>
          </a:p>
        </p:txBody>
      </p:sp>
      <p:pic>
        <p:nvPicPr>
          <p:cNvPr id="8" name="Picture 2" descr="An alternative style track map focusing on the storm's path from September 1–10.">
            <a:extLst>
              <a:ext uri="{FF2B5EF4-FFF2-40B4-BE49-F238E27FC236}">
                <a16:creationId xmlns:a16="http://schemas.microsoft.com/office/drawing/2014/main" id="{155667A0-5B97-6ADE-A76F-0A2B69FD0B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24515" y="1725611"/>
            <a:ext cx="6342969" cy="42973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0CBDB3-046F-BF35-512F-23B279DCDA6E}"/>
              </a:ext>
            </a:extLst>
          </p:cNvPr>
          <p:cNvSpPr txBox="1"/>
          <p:nvPr/>
        </p:nvSpPr>
        <p:spPr>
          <a:xfrm>
            <a:off x="9618604" y="5653641"/>
            <a:ext cx="1970436" cy="369332"/>
          </a:xfrm>
          <a:prstGeom prst="rect">
            <a:avLst/>
          </a:prstGeom>
          <a:noFill/>
        </p:spPr>
        <p:txBody>
          <a:bodyPr wrap="square" rtlCol="0">
            <a:spAutoFit/>
          </a:bodyPr>
          <a:lstStyle/>
          <a:p>
            <a:r>
              <a:rPr lang="en-US" dirty="0"/>
              <a:t>Source: NOAA</a:t>
            </a:r>
          </a:p>
        </p:txBody>
      </p:sp>
    </p:spTree>
    <p:extLst>
      <p:ext uri="{BB962C8B-B14F-4D97-AF65-F5344CB8AC3E}">
        <p14:creationId xmlns:p14="http://schemas.microsoft.com/office/powerpoint/2010/main" val="1306368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5C2546-F7DD-A774-BA30-471618C5DD27}"/>
              </a:ext>
            </a:extLst>
          </p:cNvPr>
          <p:cNvSpPr>
            <a:spLocks noGrp="1"/>
          </p:cNvSpPr>
          <p:nvPr>
            <p:ph type="body" sz="quarter" idx="12"/>
          </p:nvPr>
        </p:nvSpPr>
        <p:spPr/>
        <p:txBody>
          <a:bodyPr>
            <a:normAutofit lnSpcReduction="10000"/>
          </a:bodyPr>
          <a:lstStyle/>
          <a:p>
            <a:r>
              <a:rPr lang="en-US" dirty="0"/>
              <a:t>Prep your lab for collaboration</a:t>
            </a:r>
          </a:p>
        </p:txBody>
      </p:sp>
      <p:sp>
        <p:nvSpPr>
          <p:cNvPr id="6" name="Content Placeholder 5">
            <a:extLst>
              <a:ext uri="{FF2B5EF4-FFF2-40B4-BE49-F238E27FC236}">
                <a16:creationId xmlns:a16="http://schemas.microsoft.com/office/drawing/2014/main" id="{D2B05B3A-34E3-1B57-1027-A181D1C6AD08}"/>
              </a:ext>
            </a:extLst>
          </p:cNvPr>
          <p:cNvSpPr>
            <a:spLocks noGrp="1"/>
          </p:cNvSpPr>
          <p:nvPr>
            <p:ph sz="quarter" idx="13"/>
          </p:nvPr>
        </p:nvSpPr>
        <p:spPr/>
        <p:txBody>
          <a:bodyPr/>
          <a:lstStyle/>
          <a:p>
            <a:pPr marL="0" indent="0">
              <a:buNone/>
            </a:pPr>
            <a:r>
              <a:rPr lang="en-US" dirty="0"/>
              <a:t>Our dry lab supplies include:</a:t>
            </a:r>
          </a:p>
          <a:p>
            <a:r>
              <a:rPr lang="en-US" dirty="0"/>
              <a:t>Pads of newsprints</a:t>
            </a:r>
          </a:p>
          <a:p>
            <a:r>
              <a:rPr lang="en-US" dirty="0"/>
              <a:t>Painter’s tape</a:t>
            </a:r>
          </a:p>
          <a:p>
            <a:r>
              <a:rPr lang="en-US" dirty="0"/>
              <a:t>Post-it notes</a:t>
            </a:r>
          </a:p>
          <a:p>
            <a:r>
              <a:rPr lang="en-US" dirty="0"/>
              <a:t>Variety of pencils, pens, and markers</a:t>
            </a:r>
          </a:p>
        </p:txBody>
      </p:sp>
      <p:sp>
        <p:nvSpPr>
          <p:cNvPr id="4" name="Title 3">
            <a:extLst>
              <a:ext uri="{FF2B5EF4-FFF2-40B4-BE49-F238E27FC236}">
                <a16:creationId xmlns:a16="http://schemas.microsoft.com/office/drawing/2014/main" id="{AA230FC9-C7E3-0543-3B79-DD2EC40F3601}"/>
              </a:ext>
            </a:extLst>
          </p:cNvPr>
          <p:cNvSpPr>
            <a:spLocks noGrp="1"/>
          </p:cNvSpPr>
          <p:nvPr>
            <p:ph type="title"/>
          </p:nvPr>
        </p:nvSpPr>
        <p:spPr/>
        <p:txBody>
          <a:bodyPr>
            <a:normAutofit fontScale="90000"/>
          </a:bodyPr>
          <a:lstStyle/>
          <a:p>
            <a:r>
              <a:rPr lang="en-US" dirty="0"/>
              <a:t>Drawing in the sciences</a:t>
            </a:r>
          </a:p>
        </p:txBody>
      </p:sp>
      <p:pic>
        <p:nvPicPr>
          <p:cNvPr id="9" name="Content Placeholder 4" descr="A notebook with drawings on it&#10;&#10;Description automatically generated">
            <a:extLst>
              <a:ext uri="{FF2B5EF4-FFF2-40B4-BE49-F238E27FC236}">
                <a16:creationId xmlns:a16="http://schemas.microsoft.com/office/drawing/2014/main" id="{B9E4051C-A7F3-BA06-263C-D4A177660E1B}"/>
              </a:ext>
            </a:extLst>
          </p:cNvPr>
          <p:cNvPicPr>
            <a:picLocks noChangeAspect="1"/>
          </p:cNvPicPr>
          <p:nvPr/>
        </p:nvPicPr>
        <p:blipFill>
          <a:blip r:embed="rId2"/>
          <a:stretch>
            <a:fillRect/>
          </a:stretch>
        </p:blipFill>
        <p:spPr>
          <a:xfrm rot="5400000">
            <a:off x="6294489" y="901495"/>
            <a:ext cx="6740013" cy="5055009"/>
          </a:xfrm>
          <a:prstGeom prst="rect">
            <a:avLst/>
          </a:prstGeom>
        </p:spPr>
      </p:pic>
    </p:spTree>
    <p:extLst>
      <p:ext uri="{BB962C8B-B14F-4D97-AF65-F5344CB8AC3E}">
        <p14:creationId xmlns:p14="http://schemas.microsoft.com/office/powerpoint/2010/main" val="2584984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0F1A-58D6-0717-4865-E01DAE862D8D}"/>
              </a:ext>
            </a:extLst>
          </p:cNvPr>
          <p:cNvSpPr>
            <a:spLocks noGrp="1"/>
          </p:cNvSpPr>
          <p:nvPr>
            <p:ph type="title"/>
          </p:nvPr>
        </p:nvSpPr>
        <p:spPr/>
        <p:txBody>
          <a:bodyPr/>
          <a:lstStyle/>
          <a:p>
            <a:r>
              <a:rPr lang="en-US" dirty="0"/>
              <a:t>Closing</a:t>
            </a:r>
          </a:p>
        </p:txBody>
      </p:sp>
      <p:sp>
        <p:nvSpPr>
          <p:cNvPr id="3" name="Text Placeholder 2">
            <a:extLst>
              <a:ext uri="{FF2B5EF4-FFF2-40B4-BE49-F238E27FC236}">
                <a16:creationId xmlns:a16="http://schemas.microsoft.com/office/drawing/2014/main" id="{CB300C4D-5284-4005-AD2F-A27526724940}"/>
              </a:ext>
            </a:extLst>
          </p:cNvPr>
          <p:cNvSpPr>
            <a:spLocks noGrp="1"/>
          </p:cNvSpPr>
          <p:nvPr>
            <p:ph type="body" idx="1"/>
          </p:nvPr>
        </p:nvSpPr>
        <p:spPr/>
        <p:txBody>
          <a:bodyPr/>
          <a:lstStyle/>
          <a:p>
            <a:r>
              <a:rPr lang="en-US" dirty="0"/>
              <a:t>The tolerance of ambiguity</a:t>
            </a:r>
          </a:p>
        </p:txBody>
      </p:sp>
      <p:sp>
        <p:nvSpPr>
          <p:cNvPr id="4" name="Date Placeholder 3">
            <a:extLst>
              <a:ext uri="{FF2B5EF4-FFF2-40B4-BE49-F238E27FC236}">
                <a16:creationId xmlns:a16="http://schemas.microsoft.com/office/drawing/2014/main" id="{82759E75-ED1A-80D5-F700-3F7FACDD600A}"/>
              </a:ext>
            </a:extLst>
          </p:cNvPr>
          <p:cNvSpPr>
            <a:spLocks noGrp="1"/>
          </p:cNvSpPr>
          <p:nvPr>
            <p:ph type="dt" sz="half" idx="10"/>
          </p:nvPr>
        </p:nvSpPr>
        <p:spPr/>
        <p:txBody>
          <a:bodyPr/>
          <a:lstStyle/>
          <a:p>
            <a:fld id="{38A0D741-0EB3-4C59-BAA8-0850358A1FC2}" type="datetime4">
              <a:rPr lang="en-US" smtClean="0"/>
              <a:t>February 26, 2024</a:t>
            </a:fld>
            <a:endParaRPr lang="en-GB"/>
          </a:p>
        </p:txBody>
      </p:sp>
      <p:sp>
        <p:nvSpPr>
          <p:cNvPr id="5" name="Slide Number Placeholder 4">
            <a:extLst>
              <a:ext uri="{FF2B5EF4-FFF2-40B4-BE49-F238E27FC236}">
                <a16:creationId xmlns:a16="http://schemas.microsoft.com/office/drawing/2014/main" id="{EE835988-E80D-1CCE-D6CF-E47D428ECC71}"/>
              </a:ext>
            </a:extLst>
          </p:cNvPr>
          <p:cNvSpPr>
            <a:spLocks noGrp="1"/>
          </p:cNvSpPr>
          <p:nvPr>
            <p:ph type="sldNum" sz="quarter" idx="12"/>
          </p:nvPr>
        </p:nvSpPr>
        <p:spPr/>
        <p:txBody>
          <a:bodyPr/>
          <a:lstStyle/>
          <a:p>
            <a:fld id="{B7048EB2-ABBB-452B-B43B-31E8A7DFB90B}" type="slidenum">
              <a:rPr lang="en-GB" smtClean="0"/>
              <a:pPr/>
              <a:t>51</a:t>
            </a:fld>
            <a:endParaRPr lang="en-GB"/>
          </a:p>
        </p:txBody>
      </p:sp>
    </p:spTree>
    <p:extLst>
      <p:ext uri="{BB962C8B-B14F-4D97-AF65-F5344CB8AC3E}">
        <p14:creationId xmlns:p14="http://schemas.microsoft.com/office/powerpoint/2010/main" val="1089653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52</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lnSpcReduction="10000"/>
          </a:bodyPr>
          <a:lstStyle/>
          <a:p>
            <a:r>
              <a:rPr lang="en-US" dirty="0"/>
              <a:t>“The crack-up”, esquire magazine</a:t>
            </a:r>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normAutofit/>
          </a:bodyPr>
          <a:lstStyle/>
          <a:p>
            <a:pPr marL="0" indent="0">
              <a:buNone/>
            </a:pPr>
            <a:r>
              <a:rPr lang="en-US" dirty="0"/>
              <a:t>“The test of a first-rate intelligence is the ability to hold two opposing ideas in mind at the same time and still retain the ability to function. </a:t>
            </a:r>
            <a:r>
              <a:rPr lang="en-US" b="1" dirty="0"/>
              <a:t>One should, for example, be able to see that things are hopeless yet be determined to make them otherwise.</a:t>
            </a:r>
            <a:r>
              <a:rPr lang="en-US" dirty="0"/>
              <a:t>”</a:t>
            </a:r>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F. Scott Fitzgerald</a:t>
            </a:r>
          </a:p>
        </p:txBody>
      </p:sp>
      <p:pic>
        <p:nvPicPr>
          <p:cNvPr id="11268" name="Picture 4" descr="F. Scott Fitzgerald - Freedom From Religion Foundation">
            <a:extLst>
              <a:ext uri="{FF2B5EF4-FFF2-40B4-BE49-F238E27FC236}">
                <a16:creationId xmlns:a16="http://schemas.microsoft.com/office/drawing/2014/main" id="{B71B0042-41FF-9C71-F171-8FF5FCFBA53C}"/>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186" b="18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671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B9C8ED1D-E816-4F65-9F2B-8B595DBC7E34}" type="datetime4">
              <a:rPr lang="en-US" noProof="0" smtClean="0"/>
              <a:t>February 26, 2024</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53</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normAutofit lnSpcReduction="10000"/>
          </a:bodyPr>
          <a:lstStyle/>
          <a:p>
            <a:r>
              <a:rPr lang="en-US" dirty="0"/>
              <a:t>“You and Your Research”</a:t>
            </a:r>
          </a:p>
        </p:txBody>
      </p:sp>
      <p:sp>
        <p:nvSpPr>
          <p:cNvPr id="13" name="Content Placeholder 12">
            <a:extLst>
              <a:ext uri="{FF2B5EF4-FFF2-40B4-BE49-F238E27FC236}">
                <a16:creationId xmlns:a16="http://schemas.microsoft.com/office/drawing/2014/main" id="{1F8A5EA0-8C97-0D86-F368-CD75D457E462}"/>
              </a:ext>
            </a:extLst>
          </p:cNvPr>
          <p:cNvSpPr>
            <a:spLocks noGrp="1"/>
          </p:cNvSpPr>
          <p:nvPr>
            <p:ph sz="quarter" idx="13"/>
          </p:nvPr>
        </p:nvSpPr>
        <p:spPr/>
        <p:txBody>
          <a:bodyPr>
            <a:normAutofit lnSpcReduction="10000"/>
          </a:bodyPr>
          <a:lstStyle/>
          <a:p>
            <a:pPr marL="0" indent="0">
              <a:buNone/>
            </a:pPr>
            <a:r>
              <a:rPr lang="en-US" dirty="0"/>
              <a:t>“</a:t>
            </a:r>
            <a:r>
              <a:rPr lang="en-US" b="0" i="0" dirty="0">
                <a:solidFill>
                  <a:srgbClr val="111111"/>
                </a:solidFill>
                <a:effectLst/>
                <a:latin typeface="minion-pro"/>
              </a:rPr>
              <a:t>Great people can tolerate ambiguity; they can both believe and disbelieve at the same time. You must be able to believe your organization and field of research is the best there is, but also that there is much room for improvement. …</a:t>
            </a:r>
          </a:p>
          <a:p>
            <a:pPr marL="0" indent="0">
              <a:buNone/>
            </a:pPr>
            <a:r>
              <a:rPr lang="en-US" b="1" i="0" dirty="0">
                <a:solidFill>
                  <a:srgbClr val="111111"/>
                </a:solidFill>
                <a:effectLst/>
                <a:latin typeface="minion-pro"/>
              </a:rPr>
              <a:t>I have not the faintest idea of how to teach the tolerance of ambiguity, both belief and disbelief at the same time, but great people do it all the time.</a:t>
            </a:r>
            <a:r>
              <a:rPr lang="en-US" b="0" i="0" dirty="0">
                <a:solidFill>
                  <a:srgbClr val="111111"/>
                </a:solidFill>
                <a:effectLst/>
                <a:latin typeface="minion-pro"/>
              </a:rPr>
              <a:t>”</a:t>
            </a:r>
            <a:endParaRPr lang="en-US" dirty="0"/>
          </a:p>
        </p:txBody>
      </p:sp>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normAutofit fontScale="90000"/>
          </a:bodyPr>
          <a:lstStyle/>
          <a:p>
            <a:r>
              <a:rPr lang="en-US" dirty="0"/>
              <a:t>Richard Hamming</a:t>
            </a:r>
          </a:p>
        </p:txBody>
      </p:sp>
      <p:pic>
        <p:nvPicPr>
          <p:cNvPr id="2" name="Picture 2" descr="undefined">
            <a:extLst>
              <a:ext uri="{FF2B5EF4-FFF2-40B4-BE49-F238E27FC236}">
                <a16:creationId xmlns:a16="http://schemas.microsoft.com/office/drawing/2014/main" id="{380D4395-E9EF-DA5F-6406-A8B0FA36667A}"/>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2404" r="24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167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100B5E6-F85A-4956-E347-06E7A52FAE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84" b="16174"/>
          <a:stretch/>
        </p:blipFill>
        <p:spPr bwMode="auto">
          <a:xfrm>
            <a:off x="-17418" y="0"/>
            <a:ext cx="12226836"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E6E6529-20BB-65C7-2F4C-94A4E889BE94}"/>
              </a:ext>
            </a:extLst>
          </p:cNvPr>
          <p:cNvSpPr txBox="1"/>
          <p:nvPr/>
        </p:nvSpPr>
        <p:spPr>
          <a:xfrm>
            <a:off x="424196" y="6319202"/>
            <a:ext cx="2849355" cy="369332"/>
          </a:xfrm>
          <a:prstGeom prst="rect">
            <a:avLst/>
          </a:prstGeom>
          <a:solidFill>
            <a:schemeClr val="bg2">
              <a:lumMod val="90000"/>
            </a:schemeClr>
          </a:solidFill>
        </p:spPr>
        <p:txBody>
          <a:bodyPr wrap="square" rtlCol="0">
            <a:spAutoFit/>
          </a:bodyPr>
          <a:lstStyle/>
          <a:p>
            <a:r>
              <a:rPr lang="en-US" dirty="0"/>
              <a:t>Source: </a:t>
            </a:r>
            <a:r>
              <a:rPr lang="en-US" b="0" dirty="0">
                <a:solidFill>
                  <a:srgbClr val="242424"/>
                </a:solidFill>
                <a:effectLst/>
                <a:latin typeface="Open Sans" panose="020B0606030504020204" pitchFamily="34" charset="0"/>
              </a:rPr>
              <a:t>Kurz &amp; Allison</a:t>
            </a:r>
          </a:p>
        </p:txBody>
      </p:sp>
    </p:spTree>
    <p:extLst>
      <p:ext uri="{BB962C8B-B14F-4D97-AF65-F5344CB8AC3E}">
        <p14:creationId xmlns:p14="http://schemas.microsoft.com/office/powerpoint/2010/main" val="895336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E672517-58CF-A643-0122-1D8A959A0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78884E-BAA4-F5D7-4A8E-B9F2BBA15E44}"/>
              </a:ext>
            </a:extLst>
          </p:cNvPr>
          <p:cNvSpPr txBox="1"/>
          <p:nvPr/>
        </p:nvSpPr>
        <p:spPr>
          <a:xfrm>
            <a:off x="424196" y="6319202"/>
            <a:ext cx="2849355" cy="369332"/>
          </a:xfrm>
          <a:prstGeom prst="rect">
            <a:avLst/>
          </a:prstGeom>
          <a:solidFill>
            <a:schemeClr val="bg2">
              <a:lumMod val="90000"/>
            </a:schemeClr>
          </a:solidFill>
        </p:spPr>
        <p:txBody>
          <a:bodyPr wrap="square" rtlCol="0">
            <a:spAutoFit/>
          </a:bodyPr>
          <a:lstStyle/>
          <a:p>
            <a:r>
              <a:rPr lang="en-US" dirty="0"/>
              <a:t>Source: Library of Congress</a:t>
            </a:r>
          </a:p>
        </p:txBody>
      </p:sp>
    </p:spTree>
    <p:extLst>
      <p:ext uri="{BB962C8B-B14F-4D97-AF65-F5344CB8AC3E}">
        <p14:creationId xmlns:p14="http://schemas.microsoft.com/office/powerpoint/2010/main" val="368972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yellow aged telegram from The Western Union Telegraph Company with black typewriter writing on it ">
            <a:extLst>
              <a:ext uri="{FF2B5EF4-FFF2-40B4-BE49-F238E27FC236}">
                <a16:creationId xmlns:a16="http://schemas.microsoft.com/office/drawing/2014/main" id="{2E2A94B8-F0AE-959F-9E00-C88E7599D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04" y="991450"/>
            <a:ext cx="12660364" cy="730231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yellow aged telegram from The Western Union Telegraph Company with black typewriter writing on it ">
            <a:extLst>
              <a:ext uri="{FF2B5EF4-FFF2-40B4-BE49-F238E27FC236}">
                <a16:creationId xmlns:a16="http://schemas.microsoft.com/office/drawing/2014/main" id="{4440F2F0-CCEE-BDAE-8F53-85A1BF08A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04" y="-2494411"/>
            <a:ext cx="12660364" cy="73023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234BE95-E9CF-3B59-BD35-3EBA8E97F631}"/>
              </a:ext>
            </a:extLst>
          </p:cNvPr>
          <p:cNvSpPr txBox="1"/>
          <p:nvPr/>
        </p:nvSpPr>
        <p:spPr>
          <a:xfrm>
            <a:off x="9063598" y="7050462"/>
            <a:ext cx="2557462" cy="369332"/>
          </a:xfrm>
          <a:prstGeom prst="rect">
            <a:avLst/>
          </a:prstGeom>
          <a:noFill/>
        </p:spPr>
        <p:txBody>
          <a:bodyPr wrap="square" rtlCol="0">
            <a:spAutoFit/>
          </a:bodyPr>
          <a:lstStyle/>
          <a:p>
            <a:r>
              <a:rPr lang="en-US" dirty="0"/>
              <a:t>Source: Bullock Museum</a:t>
            </a:r>
          </a:p>
        </p:txBody>
      </p:sp>
    </p:spTree>
    <p:extLst>
      <p:ext uri="{BB962C8B-B14F-4D97-AF65-F5344CB8AC3E}">
        <p14:creationId xmlns:p14="http://schemas.microsoft.com/office/powerpoint/2010/main" val="3638633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images of a destroyed building&#10;&#10;Description automatically generated">
            <a:extLst>
              <a:ext uri="{FF2B5EF4-FFF2-40B4-BE49-F238E27FC236}">
                <a16:creationId xmlns:a16="http://schemas.microsoft.com/office/drawing/2014/main" id="{481F7419-62E3-46A7-EC7D-944F34B2A8F3}"/>
              </a:ext>
            </a:extLst>
          </p:cNvPr>
          <p:cNvPicPr>
            <a:picLocks noChangeAspect="1"/>
          </p:cNvPicPr>
          <p:nvPr/>
        </p:nvPicPr>
        <p:blipFill>
          <a:blip r:embed="rId3"/>
          <a:stretch>
            <a:fillRect/>
          </a:stretch>
        </p:blipFill>
        <p:spPr>
          <a:xfrm>
            <a:off x="0" y="-304800"/>
            <a:ext cx="12192000" cy="7892454"/>
          </a:xfrm>
          <a:prstGeom prst="rect">
            <a:avLst/>
          </a:prstGeom>
        </p:spPr>
      </p:pic>
    </p:spTree>
    <p:extLst>
      <p:ext uri="{BB962C8B-B14F-4D97-AF65-F5344CB8AC3E}">
        <p14:creationId xmlns:p14="http://schemas.microsoft.com/office/powerpoint/2010/main" val="41549768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COLS" val="12"/>
  <p:tag name="GUIDEROWS" val="1"/>
  <p:tag name="GUTTERCOL" val="1 cm"/>
  <p:tag name="GUTTERROW" val="1 cm"/>
  <p:tag name="GUIDESAPPLIEDTO" val="2"/>
</p:tagLst>
</file>

<file path=ppt/tags/tag2.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3.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TemplafySlideTemplateConfiguration><![CDATA[{"slideVersion":1,"isValidatorEnabled":false,"isLocked":false,"elementsMetadata":[],"slideId":"638115498509540342","enableDocumentContentUpdater":false,"version":"2.0"}]]></TemplafySlideTemplateConfiguration>
</file>

<file path=customXml/item2.xml><?xml version="1.0" encoding="utf-8"?>
<TemplafySlideFormConfiguration><![CDATA[{"formFields":[],"formDataEntries":[]}]]></TemplafySlideFormConfiguration>
</file>

<file path=customXml/itemProps1.xml><?xml version="1.0" encoding="utf-8"?>
<ds:datastoreItem xmlns:ds="http://schemas.openxmlformats.org/officeDocument/2006/customXml" ds:itemID="{540EABED-0E18-4D33-B14A-E4601C21B29A}">
  <ds:schemaRefs/>
</ds:datastoreItem>
</file>

<file path=customXml/itemProps2.xml><?xml version="1.0" encoding="utf-8"?>
<ds:datastoreItem xmlns:ds="http://schemas.openxmlformats.org/officeDocument/2006/customXml" ds:itemID="{039BB34A-A4F8-4612-B09F-6434D861CD94}">
  <ds:schemaRefs/>
</ds:datastoreItem>
</file>

<file path=docProps/app.xml><?xml version="1.0" encoding="utf-8"?>
<Properties xmlns="http://schemas.openxmlformats.org/officeDocument/2006/extended-properties" xmlns:vt="http://schemas.openxmlformats.org/officeDocument/2006/docPropsVTypes">
  <TotalTime>5429</TotalTime>
  <Words>1762</Words>
  <Application>Microsoft Macintosh PowerPoint</Application>
  <PresentationFormat>Widescreen</PresentationFormat>
  <Paragraphs>243</Paragraphs>
  <Slides>53</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adelle-sans</vt:lpstr>
      <vt:lpstr>Arial</vt:lpstr>
      <vt:lpstr>Calibri</vt:lpstr>
      <vt:lpstr>Calibri Light</vt:lpstr>
      <vt:lpstr>minion-pro</vt:lpstr>
      <vt:lpstr>Open Sans</vt:lpstr>
      <vt:lpstr>Oxygen</vt:lpstr>
      <vt:lpstr>Times</vt:lpstr>
      <vt:lpstr>warnock-pro</vt:lpstr>
      <vt:lpstr>Office Theme</vt:lpstr>
      <vt:lpstr>High Waters Need Strong Bridges</vt:lpstr>
      <vt:lpstr>Richard Hamming</vt:lpstr>
      <vt:lpstr>Hamming’s question</vt:lpstr>
      <vt:lpstr>The 1900 Galveston Hurricane</vt:lpstr>
      <vt:lpstr>1900 Galveston Hurricane</vt:lpstr>
      <vt:lpstr>PowerPoint Presentation</vt:lpstr>
      <vt:lpstr>PowerPoint Presentation</vt:lpstr>
      <vt:lpstr>PowerPoint Presentation</vt:lpstr>
      <vt:lpstr>PowerPoint Presentation</vt:lpstr>
      <vt:lpstr>Forewarning</vt:lpstr>
      <vt:lpstr>Tracking the storm</vt:lpstr>
      <vt:lpstr>Flying the Storm</vt:lpstr>
      <vt:lpstr>PowerPoint Presentation</vt:lpstr>
      <vt:lpstr>Forecasting</vt:lpstr>
      <vt:lpstr>PowerPoint Presentation</vt:lpstr>
      <vt:lpstr>Forecasting</vt:lpstr>
      <vt:lpstr>PowerPoint Presentation</vt:lpstr>
      <vt:lpstr>Engineering for storms</vt:lpstr>
      <vt:lpstr>Tips for Collaborating</vt:lpstr>
      <vt:lpstr>PowerPoint Presentation</vt:lpstr>
      <vt:lpstr>Richard Hamming</vt:lpstr>
      <vt:lpstr>Tip #1: Prototype</vt:lpstr>
      <vt:lpstr>Prototyping for movies</vt:lpstr>
      <vt:lpstr>Storyboards</vt:lpstr>
      <vt:lpstr>Prototyping in data science</vt:lpstr>
      <vt:lpstr>PowerPoint Presentation</vt:lpstr>
      <vt:lpstr>PowerPoint Presentation</vt:lpstr>
      <vt:lpstr>Prototyping in interdisciplinary projects</vt:lpstr>
      <vt:lpstr>Tip #2: Organize in modules and interfaces</vt:lpstr>
      <vt:lpstr>Modules and interfaces</vt:lpstr>
      <vt:lpstr>Modular building</vt:lpstr>
      <vt:lpstr>PowerPoint Presentation</vt:lpstr>
      <vt:lpstr>PowerPoint Presentation</vt:lpstr>
      <vt:lpstr>PowerPoint Presentation</vt:lpstr>
      <vt:lpstr>The tidy data format as an interface</vt:lpstr>
      <vt:lpstr>Immunology Interfaces</vt:lpstr>
      <vt:lpstr>PowerPoint Presentation</vt:lpstr>
      <vt:lpstr>PowerPoint Presentation</vt:lpstr>
      <vt:lpstr>Tip #3: Pick up your pencil</vt:lpstr>
      <vt:lpstr>Drawing in the sciences</vt:lpstr>
      <vt:lpstr>Learning to observe</vt:lpstr>
      <vt:lpstr>Drawing to observe</vt:lpstr>
      <vt:lpstr>PowerPoint Presentation</vt:lpstr>
      <vt:lpstr>Drawing to understand</vt:lpstr>
      <vt:lpstr>Drawing to communicate</vt:lpstr>
      <vt:lpstr>PowerPoint Presentation</vt:lpstr>
      <vt:lpstr>PowerPoint Presentation</vt:lpstr>
      <vt:lpstr>Drawing to communicate</vt:lpstr>
      <vt:lpstr>PowerPoint Presentation</vt:lpstr>
      <vt:lpstr>Drawing in the sciences</vt:lpstr>
      <vt:lpstr>Closing</vt:lpstr>
      <vt:lpstr>F. Scott Fitzgerald</vt:lpstr>
      <vt:lpstr>Richard Hamming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155</cp:revision>
  <dcterms:created xsi:type="dcterms:W3CDTF">2024-02-22T04:41:29Z</dcterms:created>
  <dcterms:modified xsi:type="dcterms:W3CDTF">2024-02-27T03:30:20Z</dcterms:modified>
</cp:coreProperties>
</file>